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1"/>
  </p:notesMasterIdLst>
  <p:sldIdLst>
    <p:sldId id="381" r:id="rId2"/>
    <p:sldId id="318" r:id="rId3"/>
    <p:sldId id="303" r:id="rId4"/>
    <p:sldId id="332" r:id="rId5"/>
    <p:sldId id="334" r:id="rId6"/>
    <p:sldId id="338" r:id="rId7"/>
    <p:sldId id="335" r:id="rId8"/>
    <p:sldId id="330" r:id="rId9"/>
    <p:sldId id="380" r:id="rId10"/>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1"/>
    <p:restoredTop sz="75850" autoAdjust="0"/>
  </p:normalViewPr>
  <p:slideViewPr>
    <p:cSldViewPr snapToGrid="0">
      <p:cViewPr varScale="1">
        <p:scale>
          <a:sx n="127" d="100"/>
          <a:sy n="127" d="100"/>
        </p:scale>
        <p:origin x="1936"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323" y="-10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The purpose of Part II is to go more deeply into the philosophies and values of our district. We examine how to apply the philosophy, generally using local resources and interviews of past and present leaders.</a:t>
            </a: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1</a:t>
            </a:fld>
            <a:endParaRPr lang="en-US" dirty="0"/>
          </a:p>
        </p:txBody>
      </p:sp>
    </p:spTree>
    <p:extLst>
      <p:ext uri="{BB962C8B-B14F-4D97-AF65-F5344CB8AC3E}">
        <p14:creationId xmlns:p14="http://schemas.microsoft.com/office/powerpoint/2010/main" val="257198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36234" y="4638674"/>
            <a:ext cx="5883199" cy="4249083"/>
          </a:xfrm>
        </p:spPr>
        <p:txBody>
          <a:bodyPr/>
          <a:lstStyle/>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Script: Tiers I, II, III</a:t>
            </a:r>
          </a:p>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Facilitator:</a:t>
            </a:r>
          </a:p>
          <a:p>
            <a:pPr marL="163592" indent="0">
              <a:buNone/>
            </a:pPr>
            <a:r>
              <a:rPr lang="en-US" sz="1200" dirty="0">
                <a:latin typeface="Times New Roman" panose="02020603050405020304" pitchFamily="18" charset="0"/>
                <a:ea typeface="Calibri" panose="020F0502020204030204" pitchFamily="34" charset="0"/>
                <a:cs typeface="Times New Roman" panose="02020603050405020304" pitchFamily="18" charset="0"/>
              </a:rPr>
              <a:t>For us to demonstrate our belief around “lifelong learning” it is important to explore resources that can challenge and expand our thinking.  It is also important that we examine our own philosophies and values. At CHARGE, one year, we all read </a:t>
            </a:r>
            <a:r>
              <a:rPr lang="en-US" sz="1200" i="1" u="sng" dirty="0">
                <a:latin typeface="Times New Roman" panose="02020603050405020304" pitchFamily="18" charset="0"/>
                <a:ea typeface="Calibri" panose="020F0502020204030204" pitchFamily="34" charset="0"/>
                <a:cs typeface="Times New Roman" panose="02020603050405020304" pitchFamily="18" charset="0"/>
              </a:rPr>
              <a:t>Good to Great </a:t>
            </a:r>
            <a:r>
              <a:rPr lang="en-US" sz="1200" dirty="0">
                <a:latin typeface="Times New Roman" panose="02020603050405020304" pitchFamily="18" charset="0"/>
                <a:ea typeface="Calibri" panose="020F0502020204030204" pitchFamily="34" charset="0"/>
                <a:cs typeface="Times New Roman" panose="02020603050405020304" pitchFamily="18" charset="0"/>
              </a:rPr>
              <a:t>by Jim Collins. We learned about things like hedgehogs and flywheels. Jim Collins studies companies from around the world and identifies the characteristics that make them an outstanding company. Much of what he has found can be applied to school systems. We are going to examine key concepts from chapter 3 of his book </a:t>
            </a:r>
            <a:r>
              <a:rPr lang="en-US" sz="1200" i="1" u="sng" dirty="0">
                <a:latin typeface="Times New Roman" panose="02020603050405020304" pitchFamily="18" charset="0"/>
                <a:ea typeface="Calibri" panose="020F0502020204030204" pitchFamily="34" charset="0"/>
                <a:cs typeface="Times New Roman" panose="02020603050405020304" pitchFamily="18" charset="0"/>
              </a:rPr>
              <a:t>Good to Great </a:t>
            </a:r>
            <a:r>
              <a:rPr lang="en-US" sz="1200" dirty="0">
                <a:latin typeface="Times New Roman" panose="02020603050405020304" pitchFamily="18" charset="0"/>
                <a:ea typeface="Calibri" panose="020F0502020204030204" pitchFamily="34" charset="0"/>
                <a:cs typeface="Times New Roman" panose="02020603050405020304" pitchFamily="18" charset="0"/>
              </a:rPr>
              <a:t>in Part III of this module.</a:t>
            </a:r>
            <a:r>
              <a:rPr lang="en-US" sz="1200" i="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In the meantime, compare these two quotes from Collins and our own Dr. Buchanan.</a:t>
            </a:r>
          </a:p>
          <a:p>
            <a:pPr marL="163592" indent="0">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Discussion Points:</a:t>
            </a:r>
          </a:p>
          <a:p>
            <a:pPr marL="163592" indent="0">
              <a:buNone/>
            </a:pPr>
            <a:r>
              <a:rPr lang="en-US" sz="1200" dirty="0">
                <a:latin typeface="Times New Roman" panose="02020603050405020304" pitchFamily="18" charset="0"/>
                <a:cs typeface="Times New Roman" panose="02020603050405020304" pitchFamily="18" charset="0"/>
              </a:rPr>
              <a:t>Turn to a neighbor and compare the two statements on the screen. How are they the same and how are they different? Identify one lesson that can be learned from each statement.</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Ask each pair to share one way they are the same, one difference, and one lesson to be learned.</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2</a:t>
            </a:fld>
            <a:endParaRPr lang="en-US" dirty="0"/>
          </a:p>
        </p:txBody>
      </p:sp>
    </p:spTree>
    <p:extLst>
      <p:ext uri="{BB962C8B-B14F-4D97-AF65-F5344CB8AC3E}">
        <p14:creationId xmlns:p14="http://schemas.microsoft.com/office/powerpoint/2010/main" val="121375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a:xfrm>
            <a:off x="736234" y="4638674"/>
            <a:ext cx="5883199" cy="4358615"/>
          </a:xfrm>
        </p:spPr>
        <p:txBody>
          <a:bodyPr/>
          <a:lstStyle/>
          <a:p>
            <a:pPr marL="163592" indent="0">
              <a:buNone/>
            </a:pPr>
            <a:r>
              <a:rPr lang="en-US" dirty="0">
                <a:latin typeface="Times New Roman" panose="02020603050405020304" pitchFamily="18" charset="0"/>
                <a:cs typeface="Times New Roman" panose="02020603050405020304" pitchFamily="18" charset="0"/>
              </a:rPr>
              <a:t>Script: Tiers I, II,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CUSD schools are often named after successful leaders. Dr. </a:t>
            </a:r>
            <a:r>
              <a:rPr lang="en-US" dirty="0" err="1">
                <a:latin typeface="Times New Roman" panose="02020603050405020304" pitchFamily="18" charset="0"/>
                <a:cs typeface="Times New Roman" panose="02020603050405020304" pitchFamily="18" charset="0"/>
              </a:rPr>
              <a:t>Fugman</a:t>
            </a:r>
            <a:r>
              <a:rPr lang="en-US" dirty="0">
                <a:latin typeface="Times New Roman" panose="02020603050405020304" pitchFamily="18" charset="0"/>
                <a:cs typeface="Times New Roman" panose="02020603050405020304" pitchFamily="18" charset="0"/>
              </a:rPr>
              <a:t> was definitely a successful leader. He came to Clovis from Fresno Unified and began his career in Clovis as the football coach for Clovis High School. He helped put Clovis High on the map as far as being a school to be reckoned with in both academics and cocurricular programs. He later did the same for Kastner Intermediate School, leading it to become both a California Distinguished School and a National Blue Ribbon. Jim ended his career in Clovis Unified as Deputy Superintendent of Curriculum and Instruction.</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Ask participants to turn to a neighbor and discuss why the concept of surrounding children with winners is important. </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In a group of four ask participants to answer/discuss one or more of the following:</a:t>
            </a:r>
          </a:p>
          <a:p>
            <a:pPr marL="163592" indent="0">
              <a:buNone/>
            </a:pPr>
            <a:r>
              <a:rPr lang="en-US" dirty="0">
                <a:latin typeface="Times New Roman" panose="02020603050405020304" pitchFamily="18" charset="0"/>
                <a:cs typeface="Times New Roman" panose="02020603050405020304" pitchFamily="18" charset="0"/>
              </a:rPr>
              <a:t>101 – </a:t>
            </a:r>
            <a:r>
              <a:rPr lang="en-US" dirty="0">
                <a:effectLst/>
                <a:latin typeface="Times New Roman" panose="02020603050405020304" pitchFamily="18" charset="0"/>
                <a:ea typeface="Calibri" panose="020F0502020204030204" pitchFamily="34" charset="0"/>
                <a:cs typeface="Times New Roman" panose="02020603050405020304" pitchFamily="18" charset="0"/>
              </a:rPr>
              <a:t>What makes a person a “winner”? Notice Jim talks about quantified successful leadership. What measurements can we use to quantify success.</a:t>
            </a:r>
          </a:p>
          <a:p>
            <a:pPr marL="163592" indent="0">
              <a:buNone/>
            </a:pPr>
            <a:r>
              <a:rPr lang="en-US" dirty="0">
                <a:latin typeface="Times New Roman" panose="02020603050405020304" pitchFamily="18" charset="0"/>
                <a:ea typeface="Calibri" panose="020F0502020204030204" pitchFamily="34" charset="0"/>
                <a:cs typeface="Times New Roman" panose="02020603050405020304" pitchFamily="18" charset="0"/>
              </a:rPr>
              <a:t>201 – </a:t>
            </a:r>
            <a:r>
              <a:rPr lang="en-US" dirty="0">
                <a:effectLst/>
                <a:latin typeface="Times New Roman" panose="02020603050405020304" pitchFamily="18" charset="0"/>
                <a:ea typeface="Calibri" panose="020F0502020204030204" pitchFamily="34" charset="0"/>
                <a:cs typeface="Times New Roman" panose="02020603050405020304" pitchFamily="18" charset="0"/>
              </a:rPr>
              <a:t>Think about your “winning” attributes? How do they contribute positively to student success?</a:t>
            </a:r>
          </a:p>
          <a:p>
            <a:pPr marL="163592" indent="0">
              <a:buNone/>
            </a:pPr>
            <a:r>
              <a:rPr lang="en-US" dirty="0">
                <a:latin typeface="Times New Roman" panose="02020603050405020304" pitchFamily="18" charset="0"/>
                <a:ea typeface="Calibri" panose="020F0502020204030204" pitchFamily="34" charset="0"/>
                <a:cs typeface="Times New Roman" panose="02020603050405020304" pitchFamily="18" charset="0"/>
              </a:rPr>
              <a:t>301 – </a:t>
            </a:r>
            <a:r>
              <a:rPr lang="en-US" dirty="0">
                <a:effectLst/>
                <a:latin typeface="Times New Roman" panose="02020603050405020304" pitchFamily="18" charset="0"/>
                <a:ea typeface="Calibri" panose="020F0502020204030204" pitchFamily="34" charset="0"/>
                <a:cs typeface="Times New Roman" panose="02020603050405020304" pitchFamily="18" charset="0"/>
              </a:rPr>
              <a:t>Think about someone at your school site/department you consider a “winner”. What are the attributes of that person? Think about someone who has limited attributes of a “winner.” Is there anything you can do as a site leader to help that employee become a winner?</a:t>
            </a:r>
          </a:p>
          <a:p>
            <a:pPr marL="163592" indent="0">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As a group choose one person to share your answer with all participants.</a:t>
            </a:r>
          </a:p>
          <a:p>
            <a:pPr marL="163592" indent="0">
              <a:buNone/>
            </a:pPr>
            <a:r>
              <a:rPr lang="en-US" dirty="0">
                <a:latin typeface="Times New Roman" panose="02020603050405020304" pitchFamily="18" charset="0"/>
                <a:cs typeface="Times New Roman" panose="02020603050405020304" pitchFamily="18" charset="0"/>
              </a:rPr>
              <a:t>Share responses.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342283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0" y="1103313"/>
            <a:ext cx="5781675" cy="3252787"/>
          </a:xfrm>
        </p:spPr>
      </p:sp>
      <p:sp>
        <p:nvSpPr>
          <p:cNvPr id="3" name="Notes Placeholder 2"/>
          <p:cNvSpPr>
            <a:spLocks noGrp="1"/>
          </p:cNvSpPr>
          <p:nvPr>
            <p:ph type="body" idx="1"/>
          </p:nvPr>
        </p:nvSpPr>
        <p:spPr/>
        <p:txBody>
          <a:bodyPr/>
          <a:lstStyle/>
          <a:p>
            <a:pPr marL="163592" indent="0">
              <a:buNone/>
            </a:pPr>
            <a:r>
              <a:rPr lang="en-US" sz="1200" dirty="0">
                <a:latin typeface="Times New Roman" panose="02020603050405020304" pitchFamily="18" charset="0"/>
                <a:cs typeface="Times New Roman" panose="02020603050405020304" pitchFamily="18" charset="0"/>
              </a:rPr>
              <a:t>Script: Tier I, II, III</a:t>
            </a:r>
          </a:p>
          <a:p>
            <a:pPr marL="163592" indent="0">
              <a:buNone/>
            </a:pPr>
            <a:r>
              <a:rPr lang="en-US" sz="1200" dirty="0">
                <a:latin typeface="Times New Roman" panose="02020603050405020304" pitchFamily="18" charset="0"/>
                <a:cs typeface="Times New Roman" panose="02020603050405020304" pitchFamily="18" charset="0"/>
              </a:rPr>
              <a:t>Facilitator:</a:t>
            </a:r>
          </a:p>
          <a:p>
            <a:pPr marL="163592" indent="0">
              <a:buNone/>
            </a:pPr>
            <a:r>
              <a:rPr lang="en-US" sz="1200" dirty="0">
                <a:latin typeface="Times New Roman" panose="02020603050405020304" pitchFamily="18" charset="0"/>
                <a:cs typeface="Times New Roman" panose="02020603050405020304" pitchFamily="18" charset="0"/>
              </a:rPr>
              <a:t>Rene Errotabere was another successful leader. One of the gyms at Buchanan High school is named after Rene (insert personal story if you have one). Rene passed away in his 50s after battling brain cancer. Today, CUSD awards a scholarship to a student from each high school who epitomizes the characteristics displayed by Rene. Rene completed his career in CUSD as the  Assistant Superintendent of the Buchanan Area.</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Discussion Points:</a:t>
            </a:r>
          </a:p>
          <a:p>
            <a:pPr marL="163592" indent="0">
              <a:buNone/>
            </a:pPr>
            <a:r>
              <a:rPr lang="en-US" sz="1200" dirty="0">
                <a:latin typeface="Times New Roman" panose="02020603050405020304" pitchFamily="18" charset="0"/>
                <a:cs typeface="Times New Roman" panose="02020603050405020304" pitchFamily="18" charset="0"/>
              </a:rPr>
              <a:t>Rene was certainly a “cut above” average when he was hired in CUSD. In groups of three discuss one or more of the following:</a:t>
            </a:r>
          </a:p>
          <a:p>
            <a:pPr marL="163592" indent="0">
              <a:buNone/>
            </a:pPr>
            <a:r>
              <a:rPr lang="en-US" sz="1200" dirty="0">
                <a:latin typeface="Times New Roman" panose="02020603050405020304" pitchFamily="18" charset="0"/>
                <a:cs typeface="Times New Roman" panose="02020603050405020304" pitchFamily="18" charset="0"/>
              </a:rPr>
              <a:t>101 – Look at the three bullet points on the slide. Have you heard this about CUSD? What other perceptions, both positive and negative, have you heard from students, parents, and community members?</a:t>
            </a:r>
          </a:p>
          <a:p>
            <a:pPr marL="163592" indent="0">
              <a:buNone/>
            </a:pPr>
            <a:r>
              <a:rPr lang="en-US" sz="1200" dirty="0">
                <a:latin typeface="Times New Roman" panose="02020603050405020304" pitchFamily="18" charset="0"/>
                <a:cs typeface="Times New Roman" panose="02020603050405020304" pitchFamily="18" charset="0"/>
              </a:rPr>
              <a:t>201 –Why would Rene spend so much time on such a simple question like “What have you heard about Clovis Unified?” before inviting them to join the district. Why is this important to the continuing success of Clovis Unified?</a:t>
            </a:r>
          </a:p>
          <a:p>
            <a:pPr marL="163592" indent="0">
              <a:buNone/>
            </a:pPr>
            <a:r>
              <a:rPr lang="en-US" sz="1200" dirty="0">
                <a:latin typeface="Times New Roman" panose="02020603050405020304" pitchFamily="18" charset="0"/>
                <a:cs typeface="Times New Roman" panose="02020603050405020304" pitchFamily="18" charset="0"/>
              </a:rPr>
              <a:t>301 – What are the perceptions you want people to have about your school site/department? What do you believe to be the current perceptions? What data do you use to measure perceptions?</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As each group finishes ask for volunteers to share their responses.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264316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sz="1200" dirty="0">
                <a:latin typeface="Times New Roman" panose="02020603050405020304" pitchFamily="18" charset="0"/>
                <a:cs typeface="Times New Roman" panose="02020603050405020304" pitchFamily="18" charset="0"/>
              </a:rPr>
              <a:t>Script: Tiers I, II, III</a:t>
            </a:r>
          </a:p>
          <a:p>
            <a:pPr marL="163592" indent="0">
              <a:buNone/>
            </a:pPr>
            <a:r>
              <a:rPr lang="en-US" sz="1200" dirty="0">
                <a:latin typeface="Times New Roman" panose="02020603050405020304" pitchFamily="18" charset="0"/>
                <a:cs typeface="Times New Roman" panose="02020603050405020304" pitchFamily="18" charset="0"/>
              </a:rPr>
              <a:t>Facilitator:</a:t>
            </a:r>
          </a:p>
          <a:p>
            <a:pPr marL="163592" indent="0">
              <a:buNone/>
            </a:pPr>
            <a:r>
              <a:rPr lang="en-US" sz="1200" dirty="0">
                <a:latin typeface="Times New Roman" panose="02020603050405020304" pitchFamily="18" charset="0"/>
                <a:cs typeface="Times New Roman" panose="02020603050405020304" pitchFamily="18" charset="0"/>
              </a:rPr>
              <a:t>In the late 1980s, just prior to the end of his tenure in Clovis Unified, Doc recorded a historical overview of the development of our district that captures many of the rationales for the philosophies and values on which our organizational culture was built.  Please read the excerpt from the section “Role of  a Leader” from page 18 of the </a:t>
            </a:r>
            <a:r>
              <a:rPr lang="en-US" sz="1200" i="1" u="sng" dirty="0">
                <a:latin typeface="Times New Roman" panose="02020603050405020304" pitchFamily="18" charset="0"/>
                <a:cs typeface="Times New Roman" panose="02020603050405020304" pitchFamily="18" charset="0"/>
              </a:rPr>
              <a:t>Historical Overview of Clovis Unified. </a:t>
            </a:r>
            <a:r>
              <a:rPr lang="en-US" sz="1200" dirty="0">
                <a:latin typeface="Times New Roman" panose="02020603050405020304" pitchFamily="18" charset="0"/>
                <a:cs typeface="Times New Roman" panose="02020603050405020304" pitchFamily="18" charset="0"/>
              </a:rPr>
              <a:t>Notice, one of our foundational values has always been to hire role models reflective of our student community. </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Discussion Points:</a:t>
            </a:r>
          </a:p>
          <a:p>
            <a:pPr marL="163592" indent="0">
              <a:buNone/>
            </a:pPr>
            <a:r>
              <a:rPr lang="en-US" sz="1200" dirty="0">
                <a:latin typeface="Times New Roman" panose="02020603050405020304" pitchFamily="18" charset="0"/>
                <a:cs typeface="Times New Roman" panose="02020603050405020304" pitchFamily="18" charset="0"/>
              </a:rPr>
              <a:t>In a triad come to a consensus on the answer for one or more of the following questions (facilitators choice). Provide examples to support your answers.</a:t>
            </a:r>
          </a:p>
          <a:p>
            <a:pPr marL="163592" indent="0">
              <a:buNone/>
            </a:pPr>
            <a:r>
              <a:rPr lang="en-US" sz="1200" dirty="0">
                <a:latin typeface="Times New Roman" panose="02020603050405020304" pitchFamily="18" charset="0"/>
                <a:cs typeface="Times New Roman" panose="02020603050405020304" pitchFamily="18" charset="0"/>
              </a:rPr>
              <a:t>101 - Why is it important to hire individuals from a variety of backgrounds?</a:t>
            </a:r>
          </a:p>
          <a:p>
            <a:pPr marL="163592" indent="0">
              <a:buNone/>
            </a:pPr>
            <a:r>
              <a:rPr lang="en-US" sz="1200" dirty="0">
                <a:latin typeface="Times New Roman" panose="02020603050405020304" pitchFamily="18" charset="0"/>
                <a:cs typeface="Times New Roman" panose="02020603050405020304" pitchFamily="18" charset="0"/>
              </a:rPr>
              <a:t>201 - Why is it important to not hire “yes” men and women?</a:t>
            </a:r>
          </a:p>
          <a:p>
            <a:pPr marL="163592" indent="0">
              <a:buNone/>
            </a:pPr>
            <a:r>
              <a:rPr lang="en-US" sz="1200" dirty="0">
                <a:latin typeface="Times New Roman" panose="02020603050405020304" pitchFamily="18" charset="0"/>
                <a:cs typeface="Times New Roman" panose="02020603050405020304" pitchFamily="18" charset="0"/>
              </a:rPr>
              <a:t>301 – Describe the characteristics you, as a leader, want an employee to possess. Rate them on a scale from 1-10 with 1 being the most important characteristic.</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Ask each triad share their response.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382891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252538"/>
            <a:ext cx="5781675" cy="3252787"/>
          </a:xfrm>
        </p:spPr>
      </p:sp>
      <p:sp>
        <p:nvSpPr>
          <p:cNvPr id="3" name="Notes Placeholder 2"/>
          <p:cNvSpPr>
            <a:spLocks noGrp="1"/>
          </p:cNvSpPr>
          <p:nvPr>
            <p:ph type="body" idx="1"/>
          </p:nvPr>
        </p:nvSpPr>
        <p:spPr>
          <a:xfrm>
            <a:off x="736234" y="4638674"/>
            <a:ext cx="5883199" cy="4679388"/>
          </a:xfrm>
        </p:spPr>
        <p:txBody>
          <a:bodyPr/>
          <a:lstStyle/>
          <a:p>
            <a:pPr marL="163592" indent="0">
              <a:buNone/>
            </a:pPr>
            <a:r>
              <a:rPr lang="en-US" sz="1200" dirty="0">
                <a:latin typeface="Times New Roman" panose="02020603050405020304" pitchFamily="18" charset="0"/>
                <a:cs typeface="Times New Roman" panose="02020603050405020304" pitchFamily="18" charset="0"/>
              </a:rPr>
              <a:t>Script:</a:t>
            </a:r>
          </a:p>
          <a:p>
            <a:pPr marL="163592" indent="0">
              <a:buNone/>
            </a:pPr>
            <a:r>
              <a:rPr lang="en-US" sz="1200" dirty="0">
                <a:latin typeface="Times New Roman" panose="02020603050405020304" pitchFamily="18" charset="0"/>
                <a:cs typeface="Times New Roman" panose="02020603050405020304" pitchFamily="18" charset="0"/>
              </a:rPr>
              <a:t>Facilitator: </a:t>
            </a:r>
          </a:p>
          <a:p>
            <a:pPr marL="163592" indent="0">
              <a:buNone/>
            </a:pPr>
            <a:r>
              <a:rPr lang="en-US" sz="1200" dirty="0">
                <a:latin typeface="Times New Roman" panose="02020603050405020304" pitchFamily="18" charset="0"/>
                <a:cs typeface="Times New Roman" panose="02020603050405020304" pitchFamily="18" charset="0"/>
              </a:rPr>
              <a:t>Dr. Joe Hernandez is currently the Superintendent of Dinuba Unified School District. He worked in Clovis Unified for ten years, serving  as the Administrator of Human Resources and ending his career in CUSD as the </a:t>
            </a:r>
            <a:r>
              <a:rPr lang="en-US" sz="1200" b="0" dirty="0">
                <a:latin typeface="Times New Roman" panose="02020603050405020304" pitchFamily="18" charset="0"/>
                <a:cs typeface="Times New Roman" panose="02020603050405020304" pitchFamily="18" charset="0"/>
              </a:rPr>
              <a:t>Assistant Superintendent of the Buchanan Area. Dr. Hernandez does an excellent job in explaining one of the challenges Clovis Unified faces when hiring role models reflective of our community and the steps we take to overcome those challenges. Ask participants to read the quote on the screen. Once they are done move into small groups for the next activity.</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Discussion Points:</a:t>
            </a:r>
          </a:p>
          <a:p>
            <a:pPr marL="163592" indent="0">
              <a:buNone/>
            </a:pPr>
            <a:r>
              <a:rPr lang="en-US" sz="1200" dirty="0">
                <a:latin typeface="Times New Roman" panose="02020603050405020304" pitchFamily="18" charset="0"/>
                <a:cs typeface="Times New Roman" panose="02020603050405020304" pitchFamily="18" charset="0"/>
              </a:rPr>
              <a:t>In a small group, record five stereotypes you have heard about Clovis Unified, positive or negative. Think about what might contribute to that perception. Each group shares their responses. After responses are shared discuss one or more of the following (facilitator’s choice).</a:t>
            </a:r>
          </a:p>
          <a:p>
            <a:pPr marL="163592" indent="0">
              <a:buNone/>
            </a:pPr>
            <a:r>
              <a:rPr lang="en-US" sz="1200" dirty="0">
                <a:latin typeface="Times New Roman" panose="02020603050405020304" pitchFamily="18" charset="0"/>
                <a:cs typeface="Times New Roman" panose="02020603050405020304" pitchFamily="18" charset="0"/>
              </a:rPr>
              <a:t>101 – Is it important to have a variety of individuals involved in the hiring process? Explain who should be involved in the hiring process and why.</a:t>
            </a:r>
          </a:p>
          <a:p>
            <a:pPr marL="163592" indent="0">
              <a:buNone/>
            </a:pPr>
            <a:r>
              <a:rPr lang="en-US" sz="1200" dirty="0">
                <a:latin typeface="Times New Roman" panose="02020603050405020304" pitchFamily="18" charset="0"/>
                <a:cs typeface="Times New Roman" panose="02020603050405020304" pitchFamily="18" charset="0"/>
              </a:rPr>
              <a:t>201 – Of all the stereotypes recorded which do you find most bothersome? Why?</a:t>
            </a:r>
          </a:p>
          <a:p>
            <a:pPr marL="163592" indent="0">
              <a:buNone/>
            </a:pPr>
            <a:r>
              <a:rPr lang="en-US" sz="1200" dirty="0">
                <a:latin typeface="Times New Roman" panose="02020603050405020304" pitchFamily="18" charset="0"/>
                <a:cs typeface="Times New Roman" panose="02020603050405020304" pitchFamily="18" charset="0"/>
              </a:rPr>
              <a:t>301 – Of all the stereotypes listed, which do you feel negatively impacts the District’s reputation the most? How should the district address this stereotype?</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Each group will share their response to the question chosen.</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104382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sz="1200" dirty="0">
                <a:solidFill>
                  <a:srgbClr val="000000"/>
                </a:solidFill>
                <a:latin typeface="Times New Roman" panose="02020603050405020304" pitchFamily="18" charset="0"/>
                <a:cs typeface="Times New Roman" panose="02020603050405020304" pitchFamily="18" charset="0"/>
              </a:rPr>
              <a:t>Script: Tier I, II, III</a:t>
            </a:r>
          </a:p>
          <a:p>
            <a:pPr marL="0" indent="0">
              <a:buNone/>
            </a:pPr>
            <a:r>
              <a:rPr lang="en-US" sz="1200" dirty="0">
                <a:solidFill>
                  <a:srgbClr val="000000"/>
                </a:solidFill>
                <a:latin typeface="Times New Roman" panose="02020603050405020304" pitchFamily="18" charset="0"/>
                <a:cs typeface="Times New Roman" panose="02020603050405020304" pitchFamily="18" charset="0"/>
              </a:rPr>
              <a:t>Facilitator:</a:t>
            </a:r>
          </a:p>
          <a:p>
            <a:pPr marL="0" indent="0">
              <a:buNone/>
            </a:pPr>
            <a:r>
              <a:rPr lang="en-US" sz="1200" dirty="0">
                <a:solidFill>
                  <a:srgbClr val="000000"/>
                </a:solidFill>
                <a:latin typeface="Times New Roman" panose="02020603050405020304" pitchFamily="18" charset="0"/>
                <a:cs typeface="Times New Roman" panose="02020603050405020304" pitchFamily="18" charset="0"/>
              </a:rPr>
              <a:t>As leaders in CUSD we play a huge role in the hiring and evaluation of our employees. Pages 19-21 of the </a:t>
            </a:r>
            <a:r>
              <a:rPr lang="en-US" sz="1200" b="0" i="1" dirty="0">
                <a:solidFill>
                  <a:srgbClr val="000000"/>
                </a:solidFill>
                <a:latin typeface="Times New Roman" panose="02020603050405020304" pitchFamily="18" charset="0"/>
                <a:cs typeface="Times New Roman" panose="02020603050405020304" pitchFamily="18" charset="0"/>
              </a:rPr>
              <a:t>Historical Overview of </a:t>
            </a:r>
            <a:r>
              <a:rPr lang="en-US" sz="1200" b="0" i="0" dirty="0">
                <a:solidFill>
                  <a:srgbClr val="000000"/>
                </a:solidFill>
                <a:latin typeface="Times New Roman" panose="02020603050405020304" pitchFamily="18" charset="0"/>
                <a:cs typeface="Times New Roman" panose="02020603050405020304" pitchFamily="18" charset="0"/>
              </a:rPr>
              <a:t>CUSD (available in resource folder) explains a leader's role in the hiring process. Please form small groups to read the Role of a Leader. Allow time for participants to read the excerpt. </a:t>
            </a:r>
          </a:p>
          <a:p>
            <a:pPr marL="0" indent="0">
              <a:buNone/>
            </a:pPr>
            <a:endParaRPr lang="en-US" sz="1200" i="0" dirty="0">
              <a:solidFill>
                <a:srgbClr val="000000"/>
              </a:solidFill>
              <a:latin typeface="Times New Roman" panose="02020603050405020304" pitchFamily="18" charset="0"/>
              <a:cs typeface="Times New Roman" panose="02020603050405020304" pitchFamily="18" charset="0"/>
            </a:endParaRPr>
          </a:p>
          <a:p>
            <a:pPr marL="0" indent="0">
              <a:buNone/>
            </a:pPr>
            <a:r>
              <a:rPr lang="en-US" sz="1200" i="0" dirty="0">
                <a:solidFill>
                  <a:srgbClr val="000000"/>
                </a:solidFill>
                <a:latin typeface="Times New Roman" panose="02020603050405020304" pitchFamily="18" charset="0"/>
                <a:cs typeface="Times New Roman" panose="02020603050405020304" pitchFamily="18" charset="0"/>
              </a:rPr>
              <a:t>Discussion Points:</a:t>
            </a:r>
          </a:p>
          <a:p>
            <a:pPr marL="0" indent="0">
              <a:buNone/>
            </a:pPr>
            <a:r>
              <a:rPr lang="en-US" sz="1200" i="0" dirty="0">
                <a:solidFill>
                  <a:srgbClr val="000000"/>
                </a:solidFill>
                <a:latin typeface="Times New Roman" panose="02020603050405020304" pitchFamily="18" charset="0"/>
                <a:cs typeface="Times New Roman" panose="02020603050405020304" pitchFamily="18" charset="0"/>
              </a:rPr>
              <a:t>Doc describes three categories of staff:</a:t>
            </a:r>
          </a:p>
          <a:p>
            <a:pPr marL="0" indent="0">
              <a:buNone/>
            </a:pPr>
            <a:r>
              <a:rPr lang="en-US" sz="1200" dirty="0">
                <a:solidFill>
                  <a:srgbClr val="000000"/>
                </a:solidFill>
                <a:latin typeface="Times New Roman" panose="02020603050405020304" pitchFamily="18" charset="0"/>
                <a:cs typeface="Times New Roman" panose="02020603050405020304" pitchFamily="18" charset="0"/>
              </a:rPr>
              <a:t>Those who can do the job</a:t>
            </a:r>
          </a:p>
          <a:p>
            <a:pPr marL="0" indent="0">
              <a:buNone/>
            </a:pPr>
            <a:r>
              <a:rPr lang="en-US" sz="1200" dirty="0">
                <a:solidFill>
                  <a:srgbClr val="000000"/>
                </a:solidFill>
                <a:latin typeface="Times New Roman" panose="02020603050405020304" pitchFamily="18" charset="0"/>
                <a:cs typeface="Times New Roman" panose="02020603050405020304" pitchFamily="18" charset="0"/>
              </a:rPr>
              <a:t>Those who can’t do the job, </a:t>
            </a:r>
          </a:p>
          <a:p>
            <a:pPr marL="0" indent="0">
              <a:buNone/>
            </a:pPr>
            <a:r>
              <a:rPr lang="en-US" sz="1200" dirty="0">
                <a:solidFill>
                  <a:srgbClr val="000000"/>
                </a:solidFill>
                <a:latin typeface="Times New Roman" panose="02020603050405020304" pitchFamily="18" charset="0"/>
                <a:cs typeface="Times New Roman" panose="02020603050405020304" pitchFamily="18" charset="0"/>
              </a:rPr>
              <a:t>And those who won’t do the job.</a:t>
            </a:r>
          </a:p>
          <a:p>
            <a:pPr marL="0" indent="0">
              <a:buNone/>
            </a:pPr>
            <a:endParaRPr lang="en-US" sz="1200" dirty="0">
              <a:solidFill>
                <a:srgbClr val="000000"/>
              </a:solidFill>
              <a:latin typeface="Times New Roman" panose="02020603050405020304" pitchFamily="18" charset="0"/>
              <a:cs typeface="Times New Roman" panose="02020603050405020304" pitchFamily="18" charset="0"/>
            </a:endParaRPr>
          </a:p>
          <a:p>
            <a:pPr marL="0" indent="0">
              <a:buNone/>
            </a:pPr>
            <a:r>
              <a:rPr lang="en-US" sz="1200" dirty="0">
                <a:solidFill>
                  <a:srgbClr val="000000"/>
                </a:solidFill>
                <a:latin typeface="Times New Roman" panose="02020603050405020304" pitchFamily="18" charset="0"/>
                <a:cs typeface="Times New Roman" panose="02020603050405020304" pitchFamily="18" charset="0"/>
              </a:rPr>
              <a:t>In your group discuss the questions on the screen. </a:t>
            </a:r>
          </a:p>
          <a:p>
            <a:pPr marL="0" indent="0">
              <a:buNone/>
            </a:pPr>
            <a:r>
              <a:rPr lang="en-US" sz="1200" dirty="0">
                <a:solidFill>
                  <a:srgbClr val="000000"/>
                </a:solidFill>
                <a:latin typeface="Times New Roman" panose="02020603050405020304" pitchFamily="18" charset="0"/>
                <a:cs typeface="Times New Roman" panose="02020603050405020304" pitchFamily="18" charset="0"/>
              </a:rPr>
              <a:t>101 – What type of support do you provide to employees </a:t>
            </a:r>
            <a:r>
              <a:rPr lang="en-US" sz="1200" b="1" dirty="0">
                <a:solidFill>
                  <a:srgbClr val="000000"/>
                </a:solidFill>
                <a:latin typeface="Times New Roman" panose="02020603050405020304" pitchFamily="18" charset="0"/>
                <a:cs typeface="Times New Roman" panose="02020603050405020304" pitchFamily="18" charset="0"/>
              </a:rPr>
              <a:t>who can do the job </a:t>
            </a:r>
            <a:r>
              <a:rPr lang="en-US" sz="1200" dirty="0">
                <a:solidFill>
                  <a:srgbClr val="000000"/>
                </a:solidFill>
                <a:latin typeface="Times New Roman" panose="02020603050405020304" pitchFamily="18" charset="0"/>
                <a:cs typeface="Times New Roman" panose="02020603050405020304" pitchFamily="18" charset="0"/>
              </a:rPr>
              <a:t>for which they were hired? Use examples to explain your answers.</a:t>
            </a:r>
          </a:p>
          <a:p>
            <a:pPr marL="0" indent="0" defTabSz="942289">
              <a:buNone/>
              <a:defRPr/>
            </a:pPr>
            <a:r>
              <a:rPr lang="en-US" sz="1200" dirty="0">
                <a:solidFill>
                  <a:srgbClr val="000000"/>
                </a:solidFill>
                <a:latin typeface="Times New Roman" panose="02020603050405020304" pitchFamily="18" charset="0"/>
                <a:cs typeface="Times New Roman" panose="02020603050405020304" pitchFamily="18" charset="0"/>
              </a:rPr>
              <a:t>201 – How do you support an employee who </a:t>
            </a:r>
            <a:r>
              <a:rPr lang="en-US" sz="1200" b="1" dirty="0">
                <a:solidFill>
                  <a:srgbClr val="000000"/>
                </a:solidFill>
                <a:latin typeface="Times New Roman" panose="02020603050405020304" pitchFamily="18" charset="0"/>
                <a:cs typeface="Times New Roman" panose="02020603050405020304" pitchFamily="18" charset="0"/>
              </a:rPr>
              <a:t>cannot do the job </a:t>
            </a:r>
            <a:r>
              <a:rPr lang="en-US" sz="1200" dirty="0">
                <a:solidFill>
                  <a:srgbClr val="000000"/>
                </a:solidFill>
                <a:latin typeface="Times New Roman" panose="02020603050405020304" pitchFamily="18" charset="0"/>
                <a:cs typeface="Times New Roman" panose="02020603050405020304" pitchFamily="18" charset="0"/>
              </a:rPr>
              <a:t>for which they were hired? Use examples to explain your answers.</a:t>
            </a:r>
          </a:p>
          <a:p>
            <a:pPr marL="0" indent="0" defTabSz="942289">
              <a:buNone/>
              <a:defRPr/>
            </a:pPr>
            <a:r>
              <a:rPr lang="en-US" sz="1200" dirty="0">
                <a:solidFill>
                  <a:srgbClr val="000000"/>
                </a:solidFill>
                <a:latin typeface="Times New Roman" panose="02020603050405020304" pitchFamily="18" charset="0"/>
                <a:cs typeface="Times New Roman" panose="02020603050405020304" pitchFamily="18" charset="0"/>
              </a:rPr>
              <a:t>301 – How do you support employees who </a:t>
            </a:r>
            <a:r>
              <a:rPr lang="en-US" sz="1200" b="1" dirty="0">
                <a:solidFill>
                  <a:srgbClr val="000000"/>
                </a:solidFill>
                <a:latin typeface="Times New Roman" panose="02020603050405020304" pitchFamily="18" charset="0"/>
                <a:cs typeface="Times New Roman" panose="02020603050405020304" pitchFamily="18" charset="0"/>
              </a:rPr>
              <a:t>won’t do the job </a:t>
            </a:r>
            <a:r>
              <a:rPr lang="en-US" sz="1200" dirty="0">
                <a:solidFill>
                  <a:srgbClr val="000000"/>
                </a:solidFill>
                <a:latin typeface="Times New Roman" panose="02020603050405020304" pitchFamily="18" charset="0"/>
                <a:cs typeface="Times New Roman" panose="02020603050405020304" pitchFamily="18" charset="0"/>
              </a:rPr>
              <a:t>for which they were hired? Use examples to explain your answers.</a:t>
            </a:r>
          </a:p>
          <a:p>
            <a:pPr marL="0" indent="0">
              <a:buNone/>
            </a:pPr>
            <a:endParaRPr lang="en-US" sz="1200" dirty="0">
              <a:solidFill>
                <a:srgbClr val="000000"/>
              </a:solidFill>
              <a:latin typeface="Times New Roman" panose="02020603050405020304" pitchFamily="18" charset="0"/>
              <a:cs typeface="Times New Roman" panose="02020603050405020304" pitchFamily="18" charset="0"/>
            </a:endParaRPr>
          </a:p>
          <a:p>
            <a:pPr marL="0" indent="0">
              <a:buNone/>
            </a:pPr>
            <a:r>
              <a:rPr lang="en-US" sz="1200" dirty="0">
                <a:solidFill>
                  <a:srgbClr val="000000"/>
                </a:solidFill>
                <a:latin typeface="Times New Roman" panose="02020603050405020304" pitchFamily="18" charset="0"/>
                <a:cs typeface="Times New Roman" panose="02020603050405020304" pitchFamily="18" charset="0"/>
              </a:rPr>
              <a:t>Additional Questions (facilitator’s choice).</a:t>
            </a:r>
          </a:p>
          <a:p>
            <a:pPr marL="0" indent="0">
              <a:buNone/>
            </a:pPr>
            <a:r>
              <a:rPr lang="en-US" sz="1200" dirty="0">
                <a:solidFill>
                  <a:srgbClr val="000000"/>
                </a:solidFill>
                <a:latin typeface="Times New Roman" panose="02020603050405020304" pitchFamily="18" charset="0"/>
                <a:cs typeface="Times New Roman" panose="02020603050405020304" pitchFamily="18" charset="0"/>
              </a:rPr>
              <a:t>Do you consider evaluations to be a form of support for an individual. Explain your answer.</a:t>
            </a:r>
          </a:p>
          <a:p>
            <a:pPr marL="0" indent="0">
              <a:buNone/>
            </a:pPr>
            <a:r>
              <a:rPr lang="en-US" sz="1200" dirty="0">
                <a:solidFill>
                  <a:srgbClr val="000000"/>
                </a:solidFill>
                <a:latin typeface="Times New Roman" panose="02020603050405020304" pitchFamily="18" charset="0"/>
                <a:cs typeface="Times New Roman" panose="02020603050405020304" pitchFamily="18" charset="0"/>
              </a:rPr>
              <a:t>How do your answers change, or do they when you are the leader, but you were not the person who hired the individual?</a:t>
            </a:r>
          </a:p>
          <a:p>
            <a:pPr marL="0" indent="0">
              <a:buNone/>
            </a:pPr>
            <a:endParaRPr lang="en-US" sz="1200" dirty="0">
              <a:solidFill>
                <a:srgbClr val="000000"/>
              </a:solidFill>
              <a:latin typeface="Times New Roman" panose="02020603050405020304" pitchFamily="18" charset="0"/>
              <a:cs typeface="Times New Roman" panose="02020603050405020304" pitchFamily="18" charset="0"/>
            </a:endParaRPr>
          </a:p>
          <a:p>
            <a:pPr marL="0" indent="0">
              <a:buNone/>
            </a:pPr>
            <a:r>
              <a:rPr lang="en-US" sz="1200" dirty="0">
                <a:solidFill>
                  <a:srgbClr val="000000"/>
                </a:solidFill>
                <a:latin typeface="Times New Roman" panose="02020603050405020304" pitchFamily="18" charset="0"/>
                <a:cs typeface="Times New Roman" panose="02020603050405020304" pitchFamily="18" charset="0"/>
              </a:rPr>
              <a:t>Ask groups to share their responses without repeating what has already been shared.</a:t>
            </a:r>
          </a:p>
          <a:p>
            <a:pPr marL="158750" indent="0">
              <a:buNone/>
            </a:pPr>
            <a:endParaRPr lang="en-US" sz="1200" dirty="0">
              <a:solidFill>
                <a:srgbClr val="00000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158634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defTabSz="952843">
              <a:buNone/>
              <a:defRPr/>
            </a:pPr>
            <a:r>
              <a:rPr lang="en-US" sz="1200" dirty="0">
                <a:latin typeface="Times New Roman" panose="02020603050405020304" pitchFamily="18" charset="0"/>
                <a:cs typeface="Times New Roman" panose="02020603050405020304" pitchFamily="18" charset="0"/>
              </a:rPr>
              <a:t>Script: Tiers I, II, III</a:t>
            </a:r>
          </a:p>
          <a:p>
            <a:pPr marL="0" indent="0" defTabSz="952843">
              <a:buNone/>
              <a:defRPr/>
            </a:pPr>
            <a:r>
              <a:rPr lang="en-US" sz="1200" dirty="0">
                <a:latin typeface="Times New Roman" panose="02020603050405020304" pitchFamily="18" charset="0"/>
                <a:cs typeface="Times New Roman" panose="02020603050405020304" pitchFamily="18" charset="0"/>
              </a:rPr>
              <a:t>Facilitator:</a:t>
            </a:r>
          </a:p>
          <a:p>
            <a:pPr marL="0" indent="0" defTabSz="952843">
              <a:buNone/>
              <a:defRPr/>
            </a:pPr>
            <a:r>
              <a:rPr lang="en-US" sz="1200" dirty="0">
                <a:latin typeface="Times New Roman" panose="02020603050405020304" pitchFamily="18" charset="0"/>
                <a:cs typeface="Times New Roman" panose="02020603050405020304" pitchFamily="18" charset="0"/>
              </a:rPr>
              <a:t>Dr. Terry Bradley was a thirty-four-year</a:t>
            </a:r>
            <a:r>
              <a:rPr lang="en-US" sz="1200" dirty="0">
                <a:latin typeface="Times New Roman" panose="02020603050405020304" pitchFamily="18" charset="0"/>
                <a:ea typeface="Calibri" panose="020F0502020204030204" pitchFamily="34" charset="0"/>
                <a:cs typeface="Times New Roman" panose="02020603050405020304" pitchFamily="18" charset="0"/>
              </a:rPr>
              <a:t> employee of Clovis Unified. He worked as an Administrator, Assistant Superintendent, Deputy Superintendent of Administrative Services, and as Superintendent from 2002-2007. He also served as Interim Superintendent in transition periods between Dave Sawyer and Kent Bishop. Terry felt strongly about the legacy of the CUSD organization. Read the quote on the screen. </a:t>
            </a:r>
            <a:r>
              <a:rPr lang="en-US" sz="1200" dirty="0">
                <a:latin typeface="Times New Roman" panose="02020603050405020304" pitchFamily="18" charset="0"/>
                <a:cs typeface="Times New Roman" panose="02020603050405020304" pitchFamily="18" charset="0"/>
              </a:rPr>
              <a:t>Facilitator may read, popcorn read, or ask a participant to read the values on the screen.</a:t>
            </a:r>
          </a:p>
          <a:p>
            <a:pPr marL="0" indent="0" defTabSz="952843">
              <a:buNone/>
              <a:defRPr/>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defTabSz="952843">
              <a:buNone/>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Discussion Points:</a:t>
            </a:r>
          </a:p>
          <a:p>
            <a:pPr marL="0" indent="0" defTabSz="952843">
              <a:buNone/>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In a triad discuss one or more of the following, coming to a consensus for your answer:</a:t>
            </a:r>
          </a:p>
          <a:p>
            <a:pPr marL="0" indent="0" defTabSz="952843">
              <a:buNone/>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101 - What is the meaning behind Dr. Bradley’s quote? How does it relate to the philosophy hiring is the most important thing we do?</a:t>
            </a:r>
          </a:p>
          <a:p>
            <a:pPr marL="0" indent="0" defTabSz="952843">
              <a:buNone/>
              <a:defRPr/>
            </a:pPr>
            <a:r>
              <a:rPr lang="en-US" sz="1200" dirty="0">
                <a:latin typeface="Times New Roman" panose="02020603050405020304" pitchFamily="18" charset="0"/>
                <a:cs typeface="Times New Roman" panose="02020603050405020304" pitchFamily="18" charset="0"/>
              </a:rPr>
              <a:t>201 – Dr. Bradley called Clovis Unified a “destination” district for ALL students. Why is the word ALL capitalized? Do you agree with this statement? Explain why or why not?</a:t>
            </a:r>
          </a:p>
          <a:p>
            <a:pPr marL="0" indent="0" defTabSz="952843">
              <a:buNone/>
              <a:defRPr/>
            </a:pPr>
            <a:r>
              <a:rPr lang="en-US" sz="1200" dirty="0">
                <a:latin typeface="Times New Roman" panose="02020603050405020304" pitchFamily="18" charset="0"/>
                <a:cs typeface="Times New Roman" panose="02020603050405020304" pitchFamily="18" charset="0"/>
              </a:rPr>
              <a:t>301 – Look closely at the wordle on the screen. Of the words, that you can see, explain what it means in CUSD. For instance:</a:t>
            </a:r>
          </a:p>
          <a:p>
            <a:pPr marL="0" indent="0" defTabSz="952843">
              <a:buNone/>
              <a:defRPr/>
            </a:pPr>
            <a:r>
              <a:rPr lang="en-US" sz="1200" dirty="0">
                <a:latin typeface="Times New Roman" panose="02020603050405020304" pitchFamily="18" charset="0"/>
                <a:cs typeface="Times New Roman" panose="02020603050405020304" pitchFamily="18" charset="0"/>
              </a:rPr>
              <a:t>Loyalty - who are you loyal to?</a:t>
            </a:r>
          </a:p>
          <a:p>
            <a:pPr marL="0" indent="0" defTabSz="952843">
              <a:buNone/>
              <a:defRPr/>
            </a:pPr>
            <a:r>
              <a:rPr lang="en-US" sz="1200" dirty="0">
                <a:latin typeface="Times New Roman" panose="02020603050405020304" pitchFamily="18" charset="0"/>
                <a:cs typeface="Times New Roman" panose="02020603050405020304" pitchFamily="18" charset="0"/>
              </a:rPr>
              <a:t>Customer – who is our customer</a:t>
            </a:r>
          </a:p>
          <a:p>
            <a:pPr marL="0" indent="0" defTabSz="952843">
              <a:buNone/>
              <a:defRPr/>
            </a:pPr>
            <a:r>
              <a:rPr lang="en-US" sz="1200" dirty="0">
                <a:latin typeface="Times New Roman" panose="02020603050405020304" pitchFamily="18" charset="0"/>
                <a:cs typeface="Times New Roman" panose="02020603050405020304" pitchFamily="18" charset="0"/>
              </a:rPr>
              <a:t>Quality – how do you know when something is of quality</a:t>
            </a:r>
          </a:p>
          <a:p>
            <a:pPr marL="0" indent="0" defTabSz="952843">
              <a:buNone/>
              <a:defRPr/>
            </a:pPr>
            <a:endParaRPr lang="en-US" sz="1200" dirty="0">
              <a:latin typeface="Times New Roman" panose="02020603050405020304" pitchFamily="18" charset="0"/>
              <a:cs typeface="Times New Roman" panose="02020603050405020304" pitchFamily="18" charset="0"/>
            </a:endParaRPr>
          </a:p>
          <a:p>
            <a:pPr marL="0" indent="0" defTabSz="952843">
              <a:buNone/>
              <a:defRPr/>
            </a:pPr>
            <a:r>
              <a:rPr lang="en-US" sz="1200" dirty="0">
                <a:latin typeface="Times New Roman" panose="02020603050405020304" pitchFamily="18" charset="0"/>
                <a:cs typeface="Times New Roman" panose="02020603050405020304" pitchFamily="18" charset="0"/>
              </a:rPr>
              <a:t>  </a:t>
            </a:r>
          </a:p>
          <a:p>
            <a:pPr marL="0" indent="0" defTabSz="952843">
              <a:buNone/>
              <a:defRPr/>
            </a:pPr>
            <a:r>
              <a:rPr lang="en-US" sz="1200" dirty="0">
                <a:latin typeface="Times New Roman" panose="02020603050405020304" pitchFamily="18" charset="0"/>
                <a:cs typeface="Times New Roman" panose="02020603050405020304" pitchFamily="18" charset="0"/>
              </a:rPr>
              <a:t>As triads complete their conversations, ask them to share their group responses. Allow for discussion, if time permits.</a:t>
            </a:r>
          </a:p>
          <a:p>
            <a:endParaRPr lang="en-US" dirty="0"/>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8</a:t>
            </a:fld>
            <a:endParaRPr lang="en-US" dirty="0"/>
          </a:p>
        </p:txBody>
      </p:sp>
    </p:spTree>
    <p:extLst>
      <p:ext uri="{BB962C8B-B14F-4D97-AF65-F5344CB8AC3E}">
        <p14:creationId xmlns:p14="http://schemas.microsoft.com/office/powerpoint/2010/main" val="72003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9</a:t>
            </a:fld>
            <a:endParaRPr lang="en-US" dirty="0"/>
          </a:p>
        </p:txBody>
      </p:sp>
    </p:spTree>
    <p:extLst>
      <p:ext uri="{BB962C8B-B14F-4D97-AF65-F5344CB8AC3E}">
        <p14:creationId xmlns:p14="http://schemas.microsoft.com/office/powerpoint/2010/main" val="3675607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12/22/23</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tablet/c/customer-loyalty.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a:t>
            </a:r>
          </a:p>
        </p:txBody>
      </p:sp>
    </p:spTree>
    <p:extLst>
      <p:ext uri="{BB962C8B-B14F-4D97-AF65-F5344CB8AC3E}">
        <p14:creationId xmlns:p14="http://schemas.microsoft.com/office/powerpoint/2010/main" val="215750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8BF1-7AEB-4B45-816B-490851F73AAB}"/>
              </a:ext>
            </a:extLst>
          </p:cNvPr>
          <p:cNvSpPr>
            <a:spLocks noGrp="1"/>
          </p:cNvSpPr>
          <p:nvPr>
            <p:ph type="title"/>
          </p:nvPr>
        </p:nvSpPr>
        <p:spPr>
          <a:xfrm>
            <a:off x="971551" y="352425"/>
            <a:ext cx="7583273" cy="977900"/>
          </a:xfrm>
        </p:spPr>
        <p:txBody>
          <a:bodyPr>
            <a:normAutofit/>
          </a:bodyPr>
          <a:lstStyle/>
          <a:p>
            <a:pPr algn="l">
              <a:lnSpc>
                <a:spcPct val="90000"/>
              </a:lnSpc>
            </a:pPr>
            <a:r>
              <a:rPr lang="en-US" b="1" i="1" dirty="0"/>
              <a:t>Hiring is the most important thing we do…</a:t>
            </a:r>
          </a:p>
        </p:txBody>
      </p:sp>
      <p:sp>
        <p:nvSpPr>
          <p:cNvPr id="3" name="Content Placeholder 2">
            <a:extLst>
              <a:ext uri="{FF2B5EF4-FFF2-40B4-BE49-F238E27FC236}">
                <a16:creationId xmlns:a16="http://schemas.microsoft.com/office/drawing/2014/main" id="{C796D1E2-CC4B-4158-8580-552450BAD2FF}"/>
              </a:ext>
            </a:extLst>
          </p:cNvPr>
          <p:cNvSpPr>
            <a:spLocks noGrp="1"/>
          </p:cNvSpPr>
          <p:nvPr>
            <p:ph idx="1"/>
          </p:nvPr>
        </p:nvSpPr>
        <p:spPr>
          <a:xfrm>
            <a:off x="1011677" y="1330325"/>
            <a:ext cx="7295744" cy="2873376"/>
          </a:xfrm>
        </p:spPr>
        <p:txBody>
          <a:bodyPr>
            <a:normAutofit lnSpcReduction="10000"/>
          </a:bodyPr>
          <a:lstStyle/>
          <a:p>
            <a:r>
              <a:rPr lang="en-US" dirty="0">
                <a:ea typeface="Calibri" panose="020F0502020204030204" pitchFamily="34" charset="0"/>
                <a:cs typeface="Times New Roman" panose="02020603050405020304" pitchFamily="18" charset="0"/>
              </a:rPr>
              <a:t>“The ‘failing’ comparison companies frequently followed the ‘genius with a thousand helpers’ model. The ‘genius’ leader set the vision and then enlists highly capable “helpers” to make the vision happen. This model fails when the genius departs.” 												Jim Collins</a:t>
            </a:r>
          </a:p>
          <a:p>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“An educational program can only be as good as it’s staff. So, you start with the one’s who will do it…just as there are master craftsmen, there have to be master teachers. My job is to search them out and give them support.” </a:t>
            </a:r>
          </a:p>
          <a:p>
            <a:pPr algn="r"/>
            <a:br>
              <a:rPr lang="en-US" dirty="0">
                <a:cs typeface="Times New Roman" panose="02020603050405020304" pitchFamily="18" charset="0"/>
              </a:rPr>
            </a:br>
            <a:r>
              <a:rPr lang="en-US" dirty="0">
                <a:cs typeface="Times New Roman" panose="02020603050405020304" pitchFamily="18" charset="0"/>
              </a:rPr>
              <a:t>Floyd B. Buchanan, Ed.D.</a:t>
            </a:r>
            <a:endParaRPr lang="en-US" dirty="0"/>
          </a:p>
        </p:txBody>
      </p:sp>
    </p:spTree>
    <p:extLst>
      <p:ext uri="{BB962C8B-B14F-4D97-AF65-F5344CB8AC3E}">
        <p14:creationId xmlns:p14="http://schemas.microsoft.com/office/powerpoint/2010/main" val="319599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96DA9E-A288-3A7F-54E9-1D449305BC15}"/>
              </a:ext>
            </a:extLst>
          </p:cNvPr>
          <p:cNvPicPr>
            <a:picLocks noChangeAspect="1"/>
          </p:cNvPicPr>
          <p:nvPr/>
        </p:nvPicPr>
        <p:blipFill>
          <a:blip r:embed="rId3"/>
          <a:stretch>
            <a:fillRect/>
          </a:stretch>
        </p:blipFill>
        <p:spPr>
          <a:xfrm>
            <a:off x="1655854" y="2465636"/>
            <a:ext cx="1304992" cy="1757453"/>
          </a:xfrm>
          <a:prstGeom prst="rect">
            <a:avLst/>
          </a:prstGeom>
          <a:ln>
            <a:solidFill>
              <a:schemeClr val="tx2"/>
            </a:solidFill>
          </a:ln>
        </p:spPr>
      </p:pic>
      <p:sp>
        <p:nvSpPr>
          <p:cNvPr id="5" name="Title 4"/>
          <p:cNvSpPr>
            <a:spLocks noGrp="1"/>
          </p:cNvSpPr>
          <p:nvPr>
            <p:ph type="title"/>
          </p:nvPr>
        </p:nvSpPr>
        <p:spPr>
          <a:xfrm>
            <a:off x="628650" y="153047"/>
            <a:ext cx="7886700" cy="1272060"/>
          </a:xfrm>
        </p:spPr>
        <p:txBody>
          <a:bodyPr>
            <a:normAutofit fontScale="90000"/>
          </a:bodyPr>
          <a:lstStyle/>
          <a:p>
            <a:br>
              <a:rPr lang="en-US" sz="2400" b="0" i="1" dirty="0"/>
            </a:br>
            <a:br>
              <a:rPr lang="en-US" sz="2400" b="0" i="1" dirty="0"/>
            </a:br>
            <a:r>
              <a:rPr lang="en-US" sz="3100" i="1" dirty="0"/>
              <a:t>“If you want to develop winners, </a:t>
            </a:r>
            <a:br>
              <a:rPr lang="en-US" sz="3100" i="1" dirty="0"/>
            </a:br>
            <a:r>
              <a:rPr lang="en-US" sz="3100" i="1" dirty="0"/>
              <a:t>surround our children with winners.”</a:t>
            </a:r>
            <a:br>
              <a:rPr lang="en-US" sz="2400" b="0" i="1" dirty="0"/>
            </a:br>
            <a:r>
              <a:rPr lang="en-US" sz="2400" b="0" i="1" dirty="0"/>
              <a:t>						         </a:t>
            </a:r>
            <a:r>
              <a:rPr lang="en-US" sz="2200" b="0" dirty="0"/>
              <a:t>Doc Buchanan</a:t>
            </a:r>
            <a:br>
              <a:rPr lang="en-US" sz="1800" b="0" i="1" dirty="0"/>
            </a:br>
            <a:br>
              <a:rPr lang="en-US" sz="1600" dirty="0">
                <a:latin typeface="Times New Roman" panose="02020603050405020304" pitchFamily="18" charset="0"/>
                <a:ea typeface="Times New Roman" panose="02020603050405020304" pitchFamily="18" charset="0"/>
              </a:rPr>
            </a:br>
            <a:endParaRPr lang="en-US" sz="2100" dirty="0"/>
          </a:p>
        </p:txBody>
      </p:sp>
      <p:sp>
        <p:nvSpPr>
          <p:cNvPr id="9" name="Content Placeholder 8">
            <a:extLst>
              <a:ext uri="{FF2B5EF4-FFF2-40B4-BE49-F238E27FC236}">
                <a16:creationId xmlns:a16="http://schemas.microsoft.com/office/drawing/2014/main" id="{59BAD4ED-81AC-44DA-B28B-1441FE7538E3}"/>
              </a:ext>
            </a:extLst>
          </p:cNvPr>
          <p:cNvSpPr>
            <a:spLocks noGrp="1"/>
          </p:cNvSpPr>
          <p:nvPr>
            <p:ph idx="1"/>
          </p:nvPr>
        </p:nvSpPr>
        <p:spPr>
          <a:xfrm>
            <a:off x="971551" y="1917699"/>
            <a:ext cx="7200897" cy="2489202"/>
          </a:xfrm>
        </p:spPr>
        <p:txBody>
          <a:bodyPr>
            <a:normAutofit/>
          </a:bodyPr>
          <a:lstStyle/>
          <a:p>
            <a:endParaRPr lang="en-US" b="1" dirty="0"/>
          </a:p>
          <a:p>
            <a:endParaRPr lang="en-US" dirty="0"/>
          </a:p>
          <a:p>
            <a:endParaRPr lang="en-US" dirty="0"/>
          </a:p>
        </p:txBody>
      </p:sp>
      <p:pic>
        <p:nvPicPr>
          <p:cNvPr id="7" name="Picture 2" descr="logo">
            <a:extLst>
              <a:ext uri="{FF2B5EF4-FFF2-40B4-BE49-F238E27FC236}">
                <a16:creationId xmlns:a16="http://schemas.microsoft.com/office/drawing/2014/main" id="{E6576634-3386-5430-8960-245C7DC2F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94" y="1350619"/>
            <a:ext cx="1980301" cy="13797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7A0A26-F79B-27E4-E45B-C6F5C1DA8399}"/>
              </a:ext>
            </a:extLst>
          </p:cNvPr>
          <p:cNvSpPr txBox="1"/>
          <p:nvPr/>
        </p:nvSpPr>
        <p:spPr>
          <a:xfrm>
            <a:off x="3198707" y="1784017"/>
            <a:ext cx="5293552" cy="2585323"/>
          </a:xfrm>
          <a:prstGeom prst="rect">
            <a:avLst/>
          </a:prstGeom>
          <a:noFill/>
        </p:spPr>
        <p:txBody>
          <a:bodyPr wrap="square">
            <a:spAutoFit/>
          </a:bodyPr>
          <a:lstStyle/>
          <a:p>
            <a:r>
              <a:rPr lang="en-US" sz="1800" dirty="0">
                <a:solidFill>
                  <a:srgbClr val="004990"/>
                </a:solidFill>
                <a:latin typeface="Garamond" panose="02020404030301010803" pitchFamily="18" charset="0"/>
                <a:ea typeface="Calibri" panose="020F0502020204030204" pitchFamily="34" charset="0"/>
                <a:cs typeface="Times New Roman" panose="02020603050405020304" pitchFamily="18" charset="0"/>
              </a:rPr>
              <a:t>“I was really concerned about </a:t>
            </a:r>
            <a:r>
              <a:rPr lang="en-US" sz="1800" b="1" dirty="0">
                <a:solidFill>
                  <a:srgbClr val="004990"/>
                </a:solidFill>
                <a:latin typeface="Garamond" panose="02020404030301010803" pitchFamily="18" charset="0"/>
                <a:ea typeface="Calibri" panose="020F0502020204030204" pitchFamily="34" charset="0"/>
                <a:cs typeface="Times New Roman" panose="02020603050405020304" pitchFamily="18" charset="0"/>
              </a:rPr>
              <a:t>quantified</a:t>
            </a:r>
            <a:r>
              <a:rPr lang="en-US" sz="1800" dirty="0">
                <a:solidFill>
                  <a:srgbClr val="004990"/>
                </a:solidFill>
                <a:latin typeface="Garamond" panose="02020404030301010803" pitchFamily="18" charset="0"/>
                <a:ea typeface="Calibri" panose="020F0502020204030204" pitchFamily="34" charset="0"/>
                <a:cs typeface="Times New Roman" panose="02020603050405020304" pitchFamily="18" charset="0"/>
              </a:rPr>
              <a:t>, </a:t>
            </a:r>
            <a:r>
              <a:rPr lang="en-US" sz="1800" b="1" dirty="0">
                <a:solidFill>
                  <a:srgbClr val="004990"/>
                </a:solidFill>
                <a:latin typeface="Garamond" panose="02020404030301010803" pitchFamily="18" charset="0"/>
                <a:ea typeface="Calibri" panose="020F0502020204030204" pitchFamily="34" charset="0"/>
                <a:cs typeface="Times New Roman" panose="02020603050405020304" pitchFamily="18" charset="0"/>
              </a:rPr>
              <a:t>successful</a:t>
            </a:r>
            <a:r>
              <a:rPr lang="en-US" sz="1800" dirty="0">
                <a:solidFill>
                  <a:srgbClr val="004990"/>
                </a:solidFill>
                <a:latin typeface="Garamond" panose="02020404030301010803" pitchFamily="18" charset="0"/>
                <a:ea typeface="Calibri" panose="020F0502020204030204" pitchFamily="34" charset="0"/>
                <a:cs typeface="Times New Roman" panose="02020603050405020304" pitchFamily="18" charset="0"/>
              </a:rPr>
              <a:t>, leadership experiences. I didn't care what it was. It could be </a:t>
            </a:r>
            <a:r>
              <a:rPr lang="en-US" sz="1800" dirty="0" err="1">
                <a:solidFill>
                  <a:srgbClr val="004990"/>
                </a:solidFill>
                <a:latin typeface="Garamond" panose="02020404030301010803" pitchFamily="18" charset="0"/>
                <a:ea typeface="Calibri" panose="020F0502020204030204" pitchFamily="34" charset="0"/>
                <a:cs typeface="Times New Roman" panose="02020603050405020304" pitchFamily="18" charset="0"/>
              </a:rPr>
              <a:t>Tiddly</a:t>
            </a:r>
            <a:r>
              <a:rPr lang="en-US" sz="1800" dirty="0">
                <a:solidFill>
                  <a:srgbClr val="004990"/>
                </a:solidFill>
                <a:latin typeface="Garamond" panose="02020404030301010803" pitchFamily="18" charset="0"/>
                <a:ea typeface="Calibri" panose="020F0502020204030204" pitchFamily="34" charset="0"/>
                <a:cs typeface="Times New Roman" panose="02020603050405020304" pitchFamily="18" charset="0"/>
              </a:rPr>
              <a:t> Winks, or the band, or anything. What have you done that demonstrates to me that you're a successful person. I think that was very important. And I think that's the mantra that Doc established and the culture he created… that continues today.”</a:t>
            </a:r>
          </a:p>
          <a:p>
            <a:pPr algn="r"/>
            <a:br>
              <a:rPr lang="en-US" sz="1800" dirty="0">
                <a:solidFill>
                  <a:srgbClr val="004990"/>
                </a:solidFill>
                <a:latin typeface="Garamond" panose="02020404030301010803" pitchFamily="18" charset="0"/>
                <a:cs typeface="Times New Roman" panose="02020603050405020304" pitchFamily="18" charset="0"/>
              </a:rPr>
            </a:br>
            <a:r>
              <a:rPr lang="en-US" sz="1800" dirty="0">
                <a:solidFill>
                  <a:srgbClr val="004990"/>
                </a:solidFill>
                <a:latin typeface="Garamond" panose="02020404030301010803" pitchFamily="18" charset="0"/>
                <a:cs typeface="Times New Roman" panose="02020603050405020304" pitchFamily="18" charset="0"/>
              </a:rPr>
              <a:t>Jim Fugman, Ed.D.</a:t>
            </a:r>
          </a:p>
        </p:txBody>
      </p:sp>
    </p:spTree>
    <p:extLst>
      <p:ext uri="{BB962C8B-B14F-4D97-AF65-F5344CB8AC3E}">
        <p14:creationId xmlns:p14="http://schemas.microsoft.com/office/powerpoint/2010/main" val="242211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44053" y="614461"/>
            <a:ext cx="5361702" cy="589066"/>
          </a:xfrm>
        </p:spPr>
        <p:txBody>
          <a:bodyPr>
            <a:noAutofit/>
          </a:bodyPr>
          <a:lstStyle/>
          <a:p>
            <a:pPr>
              <a:lnSpc>
                <a:spcPct val="90000"/>
              </a:lnSpc>
            </a:pPr>
            <a:r>
              <a:rPr lang="en-US" sz="2400" dirty="0">
                <a:ea typeface="Times New Roman" panose="02020603050405020304" pitchFamily="18" charset="0"/>
              </a:rPr>
              <a:t>We look for people a cut above average</a:t>
            </a:r>
            <a:br>
              <a:rPr lang="en-US" sz="2400" dirty="0">
                <a:ea typeface="Times New Roman" panose="02020603050405020304" pitchFamily="18" charset="0"/>
              </a:rPr>
            </a:br>
            <a:endParaRPr lang="en-US" sz="2400" dirty="0"/>
          </a:p>
        </p:txBody>
      </p:sp>
      <p:pic>
        <p:nvPicPr>
          <p:cNvPr id="2050" name="Picture 2" descr="A person smiling for the camera&#10;&#10;Description automatically generated with medium confidence">
            <a:extLst>
              <a:ext uri="{FF2B5EF4-FFF2-40B4-BE49-F238E27FC236}">
                <a16:creationId xmlns:a16="http://schemas.microsoft.com/office/drawing/2014/main" id="{7B62A9EF-09AE-3154-D74D-DE82E5D256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59" r="-1" b="-1"/>
          <a:stretch/>
        </p:blipFill>
        <p:spPr bwMode="auto">
          <a:xfrm>
            <a:off x="971553" y="1203527"/>
            <a:ext cx="1460920" cy="23162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59BAD4ED-81AC-44DA-B28B-1441FE7538E3}"/>
              </a:ext>
            </a:extLst>
          </p:cNvPr>
          <p:cNvSpPr>
            <a:spLocks noGrp="1"/>
          </p:cNvSpPr>
          <p:nvPr>
            <p:ph idx="1"/>
          </p:nvPr>
        </p:nvSpPr>
        <p:spPr>
          <a:xfrm>
            <a:off x="3477361" y="1917699"/>
            <a:ext cx="4695086" cy="2489202"/>
          </a:xfrm>
        </p:spPr>
        <p:txBody>
          <a:bodyPr>
            <a:normAutofit/>
          </a:bodyPr>
          <a:lstStyle/>
          <a:p>
            <a:endParaRPr lang="en-US" b="1" dirty="0"/>
          </a:p>
          <a:p>
            <a:endParaRPr lang="en-US" dirty="0"/>
          </a:p>
          <a:p>
            <a:endParaRPr lang="en-US" dirty="0"/>
          </a:p>
        </p:txBody>
      </p:sp>
      <p:sp>
        <p:nvSpPr>
          <p:cNvPr id="3" name="TextBox 2">
            <a:extLst>
              <a:ext uri="{FF2B5EF4-FFF2-40B4-BE49-F238E27FC236}">
                <a16:creationId xmlns:a16="http://schemas.microsoft.com/office/drawing/2014/main" id="{692585DE-44F0-3445-C9BC-6C5F209E2050}"/>
              </a:ext>
            </a:extLst>
          </p:cNvPr>
          <p:cNvSpPr txBox="1"/>
          <p:nvPr/>
        </p:nvSpPr>
        <p:spPr>
          <a:xfrm>
            <a:off x="3282377" y="1371600"/>
            <a:ext cx="5085054" cy="3416320"/>
          </a:xfrm>
          <a:prstGeom prst="rect">
            <a:avLst/>
          </a:prstGeom>
          <a:noFill/>
        </p:spPr>
        <p:txBody>
          <a:bodyPr wrap="square">
            <a:spAutoFit/>
          </a:bodyPr>
          <a:lstStyle/>
          <a:p>
            <a:r>
              <a:rPr lang="en-US" sz="1800" b="1" i="1" dirty="0">
                <a:solidFill>
                  <a:srgbClr val="004990"/>
                </a:solidFill>
                <a:latin typeface="Garamond" panose="02020404030301010803" pitchFamily="18" charset="0"/>
                <a:ea typeface="Calibri" panose="020F0502020204030204" pitchFamily="34" charset="0"/>
                <a:cs typeface="Arial" panose="020B0604020202020204" pitchFamily="34" charset="0"/>
              </a:rPr>
              <a:t>“What have you heard about Clovis Unified?” </a:t>
            </a:r>
            <a:endParaRPr lang="en-US" sz="1800" b="1" i="1" dirty="0">
              <a:solidFill>
                <a:srgbClr val="004990"/>
              </a:solidFill>
              <a:latin typeface="Garamond" panose="02020404030301010803" pitchFamily="18" charset="0"/>
              <a:ea typeface="Calibri" panose="020F0502020204030204" pitchFamily="34" charset="0"/>
              <a:cs typeface="Times New Roman" panose="02020603050405020304" pitchFamily="18" charset="0"/>
            </a:endParaRPr>
          </a:p>
          <a:p>
            <a:br>
              <a:rPr lang="en-US" sz="1800" dirty="0">
                <a:solidFill>
                  <a:srgbClr val="004990"/>
                </a:solidFill>
                <a:latin typeface="Garamond" panose="02020404030301010803" pitchFamily="18" charset="0"/>
                <a:ea typeface="Calibri" panose="020F0502020204030204" pitchFamily="34" charset="0"/>
                <a:cs typeface="Arial" panose="020B0604020202020204" pitchFamily="34" charset="0"/>
              </a:rPr>
            </a:br>
            <a:r>
              <a:rPr lang="en-US" sz="1800" dirty="0">
                <a:solidFill>
                  <a:srgbClr val="004990"/>
                </a:solidFill>
                <a:latin typeface="Garamond" panose="02020404030301010803" pitchFamily="18" charset="0"/>
                <a:ea typeface="Calibri" panose="020F0502020204030204" pitchFamily="34" charset="0"/>
                <a:cs typeface="Arial" panose="020B0604020202020204" pitchFamily="34" charset="0"/>
              </a:rPr>
              <a:t>That was a favorite interview question of Rene Errotabere. In response, he would often hear comments about </a:t>
            </a:r>
          </a:p>
          <a:p>
            <a:pPr marL="214313" indent="-214313">
              <a:buFont typeface="Arial" panose="020B0604020202020204" pitchFamily="34" charset="0"/>
              <a:buChar char="•"/>
            </a:pPr>
            <a:r>
              <a:rPr lang="en-US" sz="1800" dirty="0">
                <a:solidFill>
                  <a:srgbClr val="004990"/>
                </a:solidFill>
                <a:latin typeface="Garamond" panose="02020404030301010803" pitchFamily="18" charset="0"/>
                <a:ea typeface="Calibri" panose="020F0502020204030204" pitchFamily="34" charset="0"/>
                <a:cs typeface="Arial" panose="020B0604020202020204" pitchFamily="34" charset="0"/>
              </a:rPr>
              <a:t>how much was expected of employees and students, </a:t>
            </a:r>
          </a:p>
          <a:p>
            <a:pPr marL="214313" indent="-214313">
              <a:buFont typeface="Arial" panose="020B0604020202020204" pitchFamily="34" charset="0"/>
              <a:buChar char="•"/>
            </a:pPr>
            <a:r>
              <a:rPr lang="en-US" sz="1800" dirty="0">
                <a:solidFill>
                  <a:srgbClr val="004990"/>
                </a:solidFill>
                <a:latin typeface="Garamond" panose="02020404030301010803" pitchFamily="18" charset="0"/>
                <a:ea typeface="Calibri" panose="020F0502020204030204" pitchFamily="34" charset="0"/>
                <a:cs typeface="Arial" panose="020B0604020202020204" pitchFamily="34" charset="0"/>
              </a:rPr>
              <a:t>how high standards were set, </a:t>
            </a:r>
          </a:p>
          <a:p>
            <a:pPr marL="214313" indent="-214313">
              <a:buFont typeface="Arial" panose="020B0604020202020204" pitchFamily="34" charset="0"/>
              <a:buChar char="•"/>
            </a:pPr>
            <a:r>
              <a:rPr lang="en-US" sz="1800" dirty="0">
                <a:solidFill>
                  <a:srgbClr val="004990"/>
                </a:solidFill>
                <a:latin typeface="Garamond" panose="02020404030301010803" pitchFamily="18" charset="0"/>
                <a:ea typeface="Calibri" panose="020F0502020204030204" pitchFamily="34" charset="0"/>
                <a:cs typeface="Arial" panose="020B0604020202020204" pitchFamily="34" charset="0"/>
              </a:rPr>
              <a:t>and about the push for excellence that was ingrained in the organization. </a:t>
            </a:r>
          </a:p>
          <a:p>
            <a:endParaRPr lang="en-US" sz="1800" dirty="0">
              <a:solidFill>
                <a:srgbClr val="004990"/>
              </a:solidFill>
              <a:latin typeface="Garamond" panose="02020404030301010803" pitchFamily="18" charset="0"/>
              <a:ea typeface="Calibri" panose="020F0502020204030204" pitchFamily="34" charset="0"/>
              <a:cs typeface="Arial" panose="020B0604020202020204" pitchFamily="34" charset="0"/>
            </a:endParaRPr>
          </a:p>
          <a:p>
            <a:r>
              <a:rPr lang="en-US" sz="1800" dirty="0">
                <a:solidFill>
                  <a:srgbClr val="004990"/>
                </a:solidFill>
                <a:latin typeface="Garamond" panose="02020404030301010803" pitchFamily="18" charset="0"/>
                <a:ea typeface="Calibri" panose="020F0502020204030204" pitchFamily="34" charset="0"/>
                <a:cs typeface="Arial" panose="020B0604020202020204" pitchFamily="34" charset="0"/>
              </a:rPr>
              <a:t>“Hmm…” he’d reply, “Well, that’s all true! Do you still want to work here?”  </a:t>
            </a:r>
            <a:endParaRPr lang="en-US" sz="1800" dirty="0">
              <a:solidFill>
                <a:srgbClr val="004990"/>
              </a:solidFill>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165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nSpc>
                <a:spcPct val="90000"/>
              </a:lnSpc>
            </a:pPr>
            <a:r>
              <a:rPr lang="en-US" sz="2100" dirty="0"/>
              <a:t>We hire role models reflective of our student community.</a:t>
            </a:r>
          </a:p>
        </p:txBody>
      </p:sp>
      <p:sp>
        <p:nvSpPr>
          <p:cNvPr id="9" name="Content Placeholder 8">
            <a:extLst>
              <a:ext uri="{FF2B5EF4-FFF2-40B4-BE49-F238E27FC236}">
                <a16:creationId xmlns:a16="http://schemas.microsoft.com/office/drawing/2014/main" id="{59BAD4ED-81AC-44DA-B28B-1441FE7538E3}"/>
              </a:ext>
            </a:extLst>
          </p:cNvPr>
          <p:cNvSpPr>
            <a:spLocks noGrp="1"/>
          </p:cNvSpPr>
          <p:nvPr>
            <p:ph idx="1"/>
          </p:nvPr>
        </p:nvSpPr>
        <p:spPr/>
        <p:txBody>
          <a:bodyPr>
            <a:normAutofit/>
          </a:bodyPr>
          <a:lstStyle/>
          <a:p>
            <a:r>
              <a:rPr lang="en-US" sz="2400" dirty="0"/>
              <a:t>“When hiring teachers and administrators, CUSD has sought to find individuals of varied personalities, ones who are not “yes” men saying only what they think people want to hear; rather,</a:t>
            </a:r>
            <a:r>
              <a:rPr lang="en-US" sz="2400" b="1" dirty="0"/>
              <a:t> teachers and administrators hired in CUSD are people competent in their fields, from a variety of backgrounds, who are able to relate to the broad spectrum of students and parents who compose the school district.”</a:t>
            </a:r>
            <a:br>
              <a:rPr lang="en-US" b="1" dirty="0"/>
            </a:br>
            <a:endParaRPr lang="en-US" b="1" dirty="0"/>
          </a:p>
          <a:p>
            <a:pPr algn="r"/>
            <a:r>
              <a:rPr lang="en-US" i="1" u="sng" dirty="0">
                <a:ea typeface="Courier New" panose="02070309020205020404" pitchFamily="49" charset="0"/>
              </a:rPr>
              <a:t>Historical Overview of Clovis Unified</a:t>
            </a:r>
            <a:r>
              <a:rPr lang="en-US" dirty="0">
                <a:ea typeface="Courier New" panose="02070309020205020404" pitchFamily="49" charset="0"/>
              </a:rPr>
              <a:t>, p. 18</a:t>
            </a:r>
          </a:p>
          <a:p>
            <a:endParaRPr lang="en-US" dirty="0"/>
          </a:p>
          <a:p>
            <a:endParaRPr lang="en-US" dirty="0"/>
          </a:p>
        </p:txBody>
      </p:sp>
    </p:spTree>
    <p:extLst>
      <p:ext uri="{BB962C8B-B14F-4D97-AF65-F5344CB8AC3E}">
        <p14:creationId xmlns:p14="http://schemas.microsoft.com/office/powerpoint/2010/main" val="203130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nSpc>
                <a:spcPct val="90000"/>
              </a:lnSpc>
            </a:pPr>
            <a:r>
              <a:rPr lang="en-US" sz="2100" dirty="0"/>
              <a:t>We hire role models reflective of our student community.</a:t>
            </a:r>
          </a:p>
        </p:txBody>
      </p:sp>
      <p:sp>
        <p:nvSpPr>
          <p:cNvPr id="9" name="Content Placeholder 8">
            <a:extLst>
              <a:ext uri="{FF2B5EF4-FFF2-40B4-BE49-F238E27FC236}">
                <a16:creationId xmlns:a16="http://schemas.microsoft.com/office/drawing/2014/main" id="{59BAD4ED-81AC-44DA-B28B-1441FE7538E3}"/>
              </a:ext>
            </a:extLst>
          </p:cNvPr>
          <p:cNvSpPr>
            <a:spLocks noGrp="1"/>
          </p:cNvSpPr>
          <p:nvPr>
            <p:ph idx="1"/>
          </p:nvPr>
        </p:nvSpPr>
        <p:spPr>
          <a:xfrm>
            <a:off x="-112455" y="2652583"/>
            <a:ext cx="3511250" cy="1687949"/>
          </a:xfrm>
        </p:spPr>
        <p:txBody>
          <a:bodyPr>
            <a:normAutofit/>
          </a:bodyPr>
          <a:lstStyle/>
          <a:p>
            <a:endParaRPr lang="en-US" dirty="0"/>
          </a:p>
          <a:p>
            <a:endParaRPr lang="en-US" dirty="0"/>
          </a:p>
        </p:txBody>
      </p:sp>
      <p:sp>
        <p:nvSpPr>
          <p:cNvPr id="3" name="TextBox 2">
            <a:extLst>
              <a:ext uri="{FF2B5EF4-FFF2-40B4-BE49-F238E27FC236}">
                <a16:creationId xmlns:a16="http://schemas.microsoft.com/office/drawing/2014/main" id="{D5497784-F8A4-03F1-1ED0-671C249C7670}"/>
              </a:ext>
            </a:extLst>
          </p:cNvPr>
          <p:cNvSpPr txBox="1"/>
          <p:nvPr/>
        </p:nvSpPr>
        <p:spPr>
          <a:xfrm>
            <a:off x="2737275" y="1161409"/>
            <a:ext cx="6015863" cy="3454792"/>
          </a:xfrm>
          <a:prstGeom prst="rect">
            <a:avLst/>
          </a:prstGeom>
          <a:noFill/>
        </p:spPr>
        <p:txBody>
          <a:bodyPr wrap="square">
            <a:spAutoFit/>
          </a:bodyPr>
          <a:lstStyle/>
          <a:p>
            <a:pPr>
              <a:spcBef>
                <a:spcPts val="300"/>
              </a:spcBef>
            </a:pPr>
            <a:r>
              <a:rPr lang="en-US" sz="1800" dirty="0">
                <a:solidFill>
                  <a:srgbClr val="004990"/>
                </a:solidFill>
                <a:latin typeface="Garamond" panose="02020404030301010803" pitchFamily="18" charset="0"/>
                <a:ea typeface="Times New Roman" panose="02020603050405020304" pitchFamily="18" charset="0"/>
              </a:rPr>
              <a:t>“</a:t>
            </a:r>
            <a:r>
              <a:rPr lang="en-US" sz="1800" b="1" dirty="0">
                <a:solidFill>
                  <a:srgbClr val="004990"/>
                </a:solidFill>
                <a:latin typeface="Garamond" panose="02020404030301010803" pitchFamily="18" charset="0"/>
                <a:ea typeface="Times New Roman" panose="02020603050405020304" pitchFamily="18" charset="0"/>
              </a:rPr>
              <a:t>What we were faced with many times, was that candidates of diversity didn't want to necessarily come to Clovis because they had a stereotype in their mind about what Clovis was</a:t>
            </a:r>
            <a:r>
              <a:rPr lang="en-US" sz="1800" dirty="0">
                <a:solidFill>
                  <a:srgbClr val="004990"/>
                </a:solidFill>
                <a:latin typeface="Garamond" panose="02020404030301010803" pitchFamily="18" charset="0"/>
                <a:ea typeface="Times New Roman" panose="02020603050405020304" pitchFamily="18" charset="0"/>
              </a:rPr>
              <a:t>. So, we didn't wait for them to come to us. We went to them. What I mean by that is that at a job fairs, we would send leaders of diversity and they would start to break down some of those barriers and make connections. That kind of put the whole idea of recruiting on its head.  When a candidate said “Hey, I thought there weren’t any Hispanics in Clovis,” it gave us the opportunity to demonstrate that Clovis did have diverse leaders and that they enjoyed working in CUSD.”</a:t>
            </a:r>
          </a:p>
          <a:p>
            <a:pPr>
              <a:spcBef>
                <a:spcPts val="300"/>
              </a:spcBef>
            </a:pPr>
            <a:endParaRPr lang="en-US" sz="1800" dirty="0">
              <a:solidFill>
                <a:srgbClr val="004990"/>
              </a:solidFill>
              <a:latin typeface="Garamond" panose="02020404030301010803"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D6539B04-0D1B-FEE8-1B45-D07021B25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91" y="1161409"/>
            <a:ext cx="1958496" cy="2448120"/>
          </a:xfrm>
          <a:prstGeom prst="rect">
            <a:avLst/>
          </a:prstGeom>
          <a:noFill/>
          <a:effectLst>
            <a:outerShdw blurRad="50800" dist="198721"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7ED42E19-7ACD-0965-E618-AC09986C9828}"/>
              </a:ext>
            </a:extLst>
          </p:cNvPr>
          <p:cNvSpPr txBox="1">
            <a:spLocks/>
          </p:cNvSpPr>
          <p:nvPr/>
        </p:nvSpPr>
        <p:spPr>
          <a:xfrm>
            <a:off x="697463" y="3716060"/>
            <a:ext cx="1781743" cy="443351"/>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400" dirty="0"/>
              <a:t>Joe Hernandez, EdD.</a:t>
            </a:r>
          </a:p>
          <a:p>
            <a:endParaRPr lang="en-US" sz="1400" dirty="0"/>
          </a:p>
        </p:txBody>
      </p:sp>
    </p:spTree>
    <p:extLst>
      <p:ext uri="{BB962C8B-B14F-4D97-AF65-F5344CB8AC3E}">
        <p14:creationId xmlns:p14="http://schemas.microsoft.com/office/powerpoint/2010/main" val="283795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5076" y="339366"/>
            <a:ext cx="7601699" cy="772998"/>
          </a:xfrm>
        </p:spPr>
        <p:txBody>
          <a:bodyPr>
            <a:normAutofit fontScale="90000"/>
          </a:bodyPr>
          <a:lstStyle/>
          <a:p>
            <a:pPr algn="ctr">
              <a:lnSpc>
                <a:spcPct val="90000"/>
              </a:lnSpc>
            </a:pPr>
            <a:br>
              <a:rPr lang="en-US" sz="2100" b="0" dirty="0"/>
            </a:br>
            <a:br>
              <a:rPr lang="en-US" sz="2100" b="0" dirty="0"/>
            </a:br>
            <a:r>
              <a:rPr lang="en-US" sz="2700" dirty="0"/>
              <a:t>A Clovis Unified leader hires the people who meet the needs of the school site/department, then is held accountable for that hire.</a:t>
            </a:r>
            <a:br>
              <a:rPr lang="en-US" sz="3000" dirty="0">
                <a:ea typeface="Times New Roman" panose="02020603050405020304" pitchFamily="18" charset="0"/>
              </a:rPr>
            </a:br>
            <a:br>
              <a:rPr lang="en-US" sz="2100" b="0" dirty="0"/>
            </a:br>
            <a:br>
              <a:rPr lang="en-US" sz="2100" dirty="0">
                <a:latin typeface="Times New Roman" panose="02020603050405020304" pitchFamily="18" charset="0"/>
                <a:ea typeface="Times New Roman" panose="02020603050405020304" pitchFamily="18" charset="0"/>
              </a:rPr>
            </a:br>
            <a:endParaRPr lang="en-US" sz="2100" dirty="0"/>
          </a:p>
        </p:txBody>
      </p:sp>
      <p:sp>
        <p:nvSpPr>
          <p:cNvPr id="9" name="Content Placeholder 8">
            <a:extLst>
              <a:ext uri="{FF2B5EF4-FFF2-40B4-BE49-F238E27FC236}">
                <a16:creationId xmlns:a16="http://schemas.microsoft.com/office/drawing/2014/main" id="{59BAD4ED-81AC-44DA-B28B-1441FE7538E3}"/>
              </a:ext>
            </a:extLst>
          </p:cNvPr>
          <p:cNvSpPr>
            <a:spLocks noGrp="1"/>
          </p:cNvSpPr>
          <p:nvPr>
            <p:ph idx="1"/>
          </p:nvPr>
        </p:nvSpPr>
        <p:spPr>
          <a:xfrm>
            <a:off x="397165" y="1376313"/>
            <a:ext cx="8080074" cy="3030588"/>
          </a:xfrm>
        </p:spPr>
        <p:txBody>
          <a:bodyPr>
            <a:normAutofit lnSpcReduction="10000"/>
          </a:bodyPr>
          <a:lstStyle/>
          <a:p>
            <a:r>
              <a:rPr lang="en-US" sz="2000" dirty="0">
                <a:latin typeface="+mn-lt"/>
                <a:ea typeface="Courier New" panose="02070309020205020404" pitchFamily="49" charset="0"/>
              </a:rPr>
              <a:t>Think about your role in the hiring process, your role as a leader, and accepting accountability for your hires. In a small group discuss the questions below: </a:t>
            </a:r>
          </a:p>
          <a:p>
            <a:pPr marL="285750" indent="-285750">
              <a:buFont typeface="Arial" panose="020B0604020202020204" pitchFamily="34" charset="0"/>
              <a:buChar char="•"/>
            </a:pPr>
            <a:r>
              <a:rPr lang="en-US" sz="2000" dirty="0">
                <a:latin typeface="+mn-lt"/>
                <a:ea typeface="Courier New" panose="02070309020205020404" pitchFamily="49" charset="0"/>
              </a:rPr>
              <a:t>How do you support employees who can do the job for which they were hired?</a:t>
            </a:r>
          </a:p>
          <a:p>
            <a:pPr marL="285750" indent="-285750">
              <a:buFont typeface="Arial" panose="020B0604020202020204" pitchFamily="34" charset="0"/>
              <a:buChar char="•"/>
            </a:pPr>
            <a:r>
              <a:rPr lang="en-US" sz="2000" dirty="0">
                <a:latin typeface="+mn-lt"/>
                <a:ea typeface="Courier New" panose="02070309020205020404" pitchFamily="49" charset="0"/>
              </a:rPr>
              <a:t>How do you support those employees who </a:t>
            </a:r>
            <a:r>
              <a:rPr lang="en-US" sz="2000" i="1" dirty="0">
                <a:latin typeface="+mn-lt"/>
                <a:ea typeface="Courier New" panose="02070309020205020404" pitchFamily="49" charset="0"/>
              </a:rPr>
              <a:t>can’t</a:t>
            </a:r>
            <a:r>
              <a:rPr lang="en-US" sz="2000" dirty="0">
                <a:latin typeface="+mn-lt"/>
                <a:ea typeface="Courier New" panose="02070309020205020404" pitchFamily="49" charset="0"/>
              </a:rPr>
              <a:t> do the job for which they were hired?</a:t>
            </a:r>
          </a:p>
          <a:p>
            <a:pPr marL="285750" indent="-285750">
              <a:buFont typeface="Arial" panose="020B0604020202020204" pitchFamily="34" charset="0"/>
              <a:buChar char="•"/>
            </a:pPr>
            <a:r>
              <a:rPr lang="en-US" sz="2000" dirty="0">
                <a:latin typeface="+mn-lt"/>
                <a:cs typeface="Times New Roman" panose="02020603050405020304" pitchFamily="18" charset="0"/>
              </a:rPr>
              <a:t>How do you support employees who won’t do the job for which they were hired</a:t>
            </a:r>
            <a:r>
              <a:rPr lang="en-US" sz="1800" dirty="0">
                <a:latin typeface="+mn-lt"/>
                <a:cs typeface="Times New Roman" panose="02020603050405020304" pitchFamily="18" charset="0"/>
              </a:rPr>
              <a:t>? </a:t>
            </a:r>
          </a:p>
          <a:p>
            <a:endParaRPr lang="en-US" dirty="0">
              <a:latin typeface="+mn-lt"/>
              <a:cs typeface="Times New Roman" panose="02020603050405020304" pitchFamily="18" charset="0"/>
            </a:endParaRPr>
          </a:p>
          <a:p>
            <a:pPr algn="r"/>
            <a:r>
              <a:rPr lang="en-US" i="1" u="sng" dirty="0">
                <a:latin typeface="+mn-lt"/>
                <a:cs typeface="Times New Roman" panose="02020603050405020304" pitchFamily="18" charset="0"/>
              </a:rPr>
              <a:t>Historical Overview of CUSD</a:t>
            </a:r>
            <a:r>
              <a:rPr lang="en-US" dirty="0">
                <a:latin typeface="+mn-lt"/>
                <a:cs typeface="Times New Roman" panose="02020603050405020304" pitchFamily="18" charset="0"/>
              </a:rPr>
              <a:t>, p.19</a:t>
            </a:r>
            <a:endParaRPr lang="en-US" dirty="0">
              <a:latin typeface="+mn-lt"/>
            </a:endParaRPr>
          </a:p>
          <a:p>
            <a:endParaRPr lang="en-US" dirty="0"/>
          </a:p>
        </p:txBody>
      </p:sp>
    </p:spTree>
    <p:extLst>
      <p:ext uri="{BB962C8B-B14F-4D97-AF65-F5344CB8AC3E}">
        <p14:creationId xmlns:p14="http://schemas.microsoft.com/office/powerpoint/2010/main" val="190022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7FFF25-A85E-43F6-B75C-BE51AC015957}"/>
              </a:ext>
            </a:extLst>
          </p:cNvPr>
          <p:cNvSpPr>
            <a:spLocks noGrp="1"/>
          </p:cNvSpPr>
          <p:nvPr>
            <p:ph type="title"/>
          </p:nvPr>
        </p:nvSpPr>
        <p:spPr>
          <a:xfrm>
            <a:off x="984078" y="-105341"/>
            <a:ext cx="7200897" cy="977900"/>
          </a:xfrm>
        </p:spPr>
        <p:txBody>
          <a:bodyPr>
            <a:normAutofit/>
          </a:bodyPr>
          <a:lstStyle/>
          <a:p>
            <a:pPr algn="l">
              <a:lnSpc>
                <a:spcPct val="90000"/>
              </a:lnSpc>
            </a:pPr>
            <a:r>
              <a:rPr lang="en-US" sz="2700" i="1" dirty="0"/>
              <a:t>Hiring is the most important thing we do…</a:t>
            </a:r>
          </a:p>
        </p:txBody>
      </p:sp>
      <p:sp>
        <p:nvSpPr>
          <p:cNvPr id="5" name="Content Placeholder 4">
            <a:extLst>
              <a:ext uri="{FF2B5EF4-FFF2-40B4-BE49-F238E27FC236}">
                <a16:creationId xmlns:a16="http://schemas.microsoft.com/office/drawing/2014/main" id="{78BD979D-0BC0-4B4D-90D0-4A1FC3967108}"/>
              </a:ext>
            </a:extLst>
          </p:cNvPr>
          <p:cNvSpPr>
            <a:spLocks noGrp="1"/>
          </p:cNvSpPr>
          <p:nvPr>
            <p:ph idx="1"/>
          </p:nvPr>
        </p:nvSpPr>
        <p:spPr>
          <a:xfrm>
            <a:off x="275573" y="892652"/>
            <a:ext cx="8567801" cy="1679098"/>
          </a:xfrm>
        </p:spPr>
        <p:txBody>
          <a:bodyPr>
            <a:normAutofit/>
          </a:bodyPr>
          <a:lstStyle/>
          <a:p>
            <a:r>
              <a:rPr lang="en-US" sz="2000" b="0" i="0" dirty="0">
                <a:effectLst/>
              </a:rPr>
              <a:t>“As long as the leaders of Clovis Unified continue to remember that </a:t>
            </a:r>
            <a:r>
              <a:rPr lang="en-US" sz="2000" b="1" i="1" dirty="0">
                <a:effectLst/>
              </a:rPr>
              <a:t>the organization is more important than any one individual</a:t>
            </a:r>
            <a:r>
              <a:rPr lang="en-US" sz="2000" b="0" i="0" dirty="0">
                <a:effectLst/>
              </a:rPr>
              <a:t>, and that the </a:t>
            </a:r>
            <a:r>
              <a:rPr lang="en-US" sz="2000" b="1" i="1" dirty="0">
                <a:effectLst/>
              </a:rPr>
              <a:t>culture, traditions and core values of CUSD are stronger than that of any one leader</a:t>
            </a:r>
            <a:r>
              <a:rPr lang="en-US" sz="2000" b="0" i="0" dirty="0">
                <a:effectLst/>
              </a:rPr>
              <a:t>, Clovis Unified will continue to be a ‘destination’ district for ALL students.”</a:t>
            </a:r>
          </a:p>
          <a:p>
            <a:r>
              <a:rPr lang="en-US" dirty="0"/>
              <a:t>					                             Terry</a:t>
            </a:r>
            <a:r>
              <a:rPr lang="en-US" b="0" i="0" dirty="0">
                <a:effectLst/>
              </a:rPr>
              <a:t> Bradley, Ed.D.</a:t>
            </a:r>
          </a:p>
          <a:p>
            <a:endParaRPr lang="en-US" dirty="0"/>
          </a:p>
        </p:txBody>
      </p:sp>
      <p:pic>
        <p:nvPicPr>
          <p:cNvPr id="8" name="Picture 7" descr="A tablet with words on the screen&#10;&#10;Description automatically generated">
            <a:extLst>
              <a:ext uri="{FF2B5EF4-FFF2-40B4-BE49-F238E27FC236}">
                <a16:creationId xmlns:a16="http://schemas.microsoft.com/office/drawing/2014/main" id="{0C3D23E1-499B-9293-F888-1D566DA266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58617" y="2571750"/>
            <a:ext cx="6721009" cy="2188141"/>
          </a:xfrm>
          <a:prstGeom prst="rect">
            <a:avLst/>
          </a:prstGeom>
        </p:spPr>
      </p:pic>
      <p:sp>
        <p:nvSpPr>
          <p:cNvPr id="9" name="TextBox 8">
            <a:extLst>
              <a:ext uri="{FF2B5EF4-FFF2-40B4-BE49-F238E27FC236}">
                <a16:creationId xmlns:a16="http://schemas.microsoft.com/office/drawing/2014/main" id="{2CAB7AF2-72DB-3D7A-1A8E-5E50A54F561F}"/>
              </a:ext>
            </a:extLst>
          </p:cNvPr>
          <p:cNvSpPr txBox="1"/>
          <p:nvPr/>
        </p:nvSpPr>
        <p:spPr>
          <a:xfrm>
            <a:off x="864375" y="5293500"/>
            <a:ext cx="7715250" cy="230832"/>
          </a:xfrm>
          <a:prstGeom prst="rect">
            <a:avLst/>
          </a:prstGeom>
          <a:noFill/>
        </p:spPr>
        <p:txBody>
          <a:bodyPr wrap="square" rtlCol="0">
            <a:spAutoFit/>
          </a:bodyPr>
          <a:lstStyle/>
          <a:p>
            <a:r>
              <a:rPr lang="en-US" sz="900">
                <a:hlinkClick r:id="rId4" tooltip="https://www.thebluediamondgallery.com/tablet/c/customer-loyalty.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4644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II</a:t>
            </a:r>
          </a:p>
        </p:txBody>
      </p:sp>
    </p:spTree>
    <p:extLst>
      <p:ext uri="{BB962C8B-B14F-4D97-AF65-F5344CB8AC3E}">
        <p14:creationId xmlns:p14="http://schemas.microsoft.com/office/powerpoint/2010/main" val="3386950194"/>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3471</TotalTime>
  <Words>2564</Words>
  <Application>Microsoft Macintosh PowerPoint</Application>
  <PresentationFormat>On-screen Show (16:9)</PresentationFormat>
  <Paragraphs>141</Paragraphs>
  <Slides>9</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vt:i4>
      </vt:variant>
    </vt:vector>
  </HeadingPairs>
  <TitlesOfParts>
    <vt:vector size="24" baseType="lpstr">
      <vt:lpstr>Arial</vt:lpstr>
      <vt:lpstr>Bebas Neue</vt:lpstr>
      <vt:lpstr>Bebas Neue Regular</vt:lpstr>
      <vt:lpstr>Calibri</vt:lpstr>
      <vt:lpstr>Courier New</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Part II</vt:lpstr>
      <vt:lpstr>Hiring is the most important thing we do…</vt:lpstr>
      <vt:lpstr>  “If you want to develop winners,  surround our children with winners.”                Doc Buchanan  </vt:lpstr>
      <vt:lpstr>We look for people a cut above average </vt:lpstr>
      <vt:lpstr>We hire role models reflective of our student community.</vt:lpstr>
      <vt:lpstr>We hire role models reflective of our student community.</vt:lpstr>
      <vt:lpstr>  A Clovis Unified leader hires the people who meet the needs of the school site/department, then is held accountable for that hire.   </vt:lpstr>
      <vt:lpstr>Hiring is the most important thing we do…</vt:lpstr>
      <vt:lpstr>End of Part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31</cp:revision>
  <cp:lastPrinted>2023-08-14T20:46:29Z</cp:lastPrinted>
  <dcterms:modified xsi:type="dcterms:W3CDTF">2023-12-22T18:10:35Z</dcterms:modified>
</cp:coreProperties>
</file>